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58" r:id="rId5"/>
    <p:sldId id="262" r:id="rId6"/>
    <p:sldId id="264" r:id="rId7"/>
    <p:sldId id="263" r:id="rId8"/>
    <p:sldId id="270" r:id="rId9"/>
    <p:sldId id="271" r:id="rId10"/>
    <p:sldId id="278" r:id="rId11"/>
    <p:sldId id="265" r:id="rId12"/>
    <p:sldId id="266" r:id="rId13"/>
    <p:sldId id="273" r:id="rId14"/>
    <p:sldId id="274" r:id="rId15"/>
    <p:sldId id="284" r:id="rId16"/>
    <p:sldId id="290" r:id="rId17"/>
    <p:sldId id="285" r:id="rId18"/>
    <p:sldId id="286" r:id="rId19"/>
    <p:sldId id="287" r:id="rId20"/>
    <p:sldId id="288" r:id="rId21"/>
    <p:sldId id="289" r:id="rId22"/>
    <p:sldId id="275" r:id="rId23"/>
    <p:sldId id="281" r:id="rId24"/>
    <p:sldId id="276" r:id="rId25"/>
    <p:sldId id="277" r:id="rId26"/>
    <p:sldId id="283" r:id="rId27"/>
    <p:sldId id="279" r:id="rId28"/>
    <p:sldId id="282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94607"/>
  </p:normalViewPr>
  <p:slideViewPr>
    <p:cSldViewPr snapToGrid="0" snapToObjects="1">
      <p:cViewPr varScale="1">
        <p:scale>
          <a:sx n="116" d="100"/>
          <a:sy n="11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E617A-FB3E-384C-AFA8-F6AEFBCB91B3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88A17-519D-8248-9EE4-C312A521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37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88A17-519D-8248-9EE4-C312A52123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6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88A17-519D-8248-9EE4-C312A52123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4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88A17-519D-8248-9EE4-C312A52123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5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88A17-519D-8248-9EE4-C312A52123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7027-D029-5446-90DF-D5AA9050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2D1FC-FAC1-A24B-A4C5-E6393F05F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27C0-CAC4-6D41-BD7B-7918FF98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CD8A-CE8B-C644-B4D7-6016CBD4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BDA1-FB32-CE45-8F88-BB93C527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8D22-2E02-1B40-ACE5-66865A23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595DE-1207-A046-B19C-A9E96093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D60E8-929C-3341-B54C-1E77452F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50A29-FD10-7B4A-A9B0-9FD75ADA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B9DB-D3C0-4444-9B6C-F7CBF43F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33907-1C76-3D4F-9188-7EB2CC6C6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87D36-4F62-084C-BD64-80F432549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DF8C2-307B-464E-B255-14A7CD32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EEFE8-7A62-5E4C-90E9-C04690B3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D4AC3-D2A0-9B45-99F3-0F8124C3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1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0836-17A6-EC48-9982-3F9CFAA1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8FC0-8534-974F-B3C9-A52A7E090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7589-9D7F-7741-BC28-4A1C6DA6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EF86-E8D5-6C41-9C72-10940414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6876-7B76-5D47-8B8A-72CFA284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8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F824-2919-4649-9758-B34E1122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A1242-0D1C-4841-AC52-1E9CF9DF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B3FD5-E70A-CD49-9606-40355D9A2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EEE3-91FA-2F49-AD9E-1496F466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6DEC-ED00-F647-B1B3-6128E52A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F5D2-88F7-9F42-94B1-0AFE2E63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285-3160-204B-81A4-085278915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CF546-9938-2548-ABB6-F20718234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3D728-BB1A-3043-AF4B-9CD220AE3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FFC8A-19DD-6B48-B44C-FDA0FEB5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FA01-A52F-444B-A685-72DC9DA1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7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9F18-ECED-EC42-817F-06AD28B4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3BB4-0D1C-5047-94E7-552D01F0D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6C47F-3A4A-5449-8E48-7C9AE3311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D00E8-5B9D-9C43-A911-DDF6ED8D0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79284-6604-924C-981A-AAE0E82C5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A3AAE-7A9E-EF41-9807-6927F873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FEE49-42BF-A742-A132-FE300E0B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498DF-EB1D-6747-A73F-A98EC998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DB1C-6B03-8E4C-966C-A8D61758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B3C9B-CFA0-FE4B-A50C-83ED2912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63DEA-693F-1341-B663-43E701CD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6E691-F862-A449-86EF-3911557C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FDD69-6E35-2742-9EB0-2A674175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ABEB3-70A4-BD45-885A-59286E4B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DBEA3-C3CE-DA45-9B5B-42BCEF82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2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23CF-0817-B34C-BC44-94115F68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93AC1-661B-2840-B71F-DEE4CB537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F34A1-716E-AA41-B550-C50E2E35D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0FF0-944F-8341-A60C-888558C3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60D87-5866-4B44-B4F6-14F956D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973C6-3855-7D4B-9F20-35EDA8FE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3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E6DA-4936-8147-81B6-A1CDAFE4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94ACE-5BBA-0549-A96E-B008CD0E4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77610-DA2B-3647-94A5-748655765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1B059-D7AE-F44E-A1B6-57CDEF13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0CC2B-D289-794E-A3C5-E0DDF3D6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B716E-7EE5-BF49-B1CF-86448F35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9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B3C23-77F8-614B-988A-31C73CE8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02C77-9E16-6249-956E-5D2932FB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EFE0-99B6-C248-8178-A09456160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28A8-F767-6F4C-8196-11E63F6935E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790FF-3CF5-4C44-A0C5-675AEFFF4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E908-90E3-B147-896C-63ED0F6E3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97B4-237C-664C-B20D-4AD2226EF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cc.gatech.edu/~amsmti3/st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3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0.png"/><Relationship Id="rId5" Type="http://schemas.openxmlformats.org/officeDocument/2006/relationships/image" Target="../media/image8.jp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3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0.png"/><Relationship Id="rId5" Type="http://schemas.openxmlformats.org/officeDocument/2006/relationships/image" Target="../media/image8.jp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3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0.png"/><Relationship Id="rId5" Type="http://schemas.openxmlformats.org/officeDocument/2006/relationships/image" Target="../media/image8.jp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1C9C-B360-6F4A-8000-D77072CE6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You Can’t Beat Them, </a:t>
            </a:r>
            <a:r>
              <a:rPr lang="en-US" b="1" i="1" dirty="0"/>
              <a:t>Augment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1E643-B013-B544-9214-D58865B1E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66201"/>
          </a:xfrm>
        </p:spPr>
        <p:txBody>
          <a:bodyPr>
            <a:normAutofit/>
          </a:bodyPr>
          <a:lstStyle/>
          <a:p>
            <a:r>
              <a:rPr lang="en-US" sz="2800" b="1" dirty="0"/>
              <a:t>Improving Local </a:t>
            </a:r>
            <a:r>
              <a:rPr lang="en-US" sz="2800" b="1" dirty="0" err="1"/>
              <a:t>WiFi</a:t>
            </a:r>
            <a:r>
              <a:rPr lang="en-US" sz="2800" b="1" dirty="0"/>
              <a:t> with Only Above- driver Changes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D82FA2-1210-254F-B0CD-556593A47882}"/>
              </a:ext>
            </a:extLst>
          </p:cNvPr>
          <p:cNvSpPr txBox="1">
            <a:spLocks/>
          </p:cNvSpPr>
          <p:nvPr/>
        </p:nvSpPr>
        <p:spPr>
          <a:xfrm>
            <a:off x="1524000" y="4348204"/>
            <a:ext cx="9144000" cy="176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Ahmed Saeed*, Mostafa Ammar*, Ellen Zegura*, </a:t>
            </a:r>
            <a:r>
              <a:rPr lang="en-US" b="1" dirty="0"/>
              <a:t>Khaled </a:t>
            </a:r>
            <a:r>
              <a:rPr lang="en-US" b="1" dirty="0" err="1"/>
              <a:t>Harras</a:t>
            </a:r>
            <a:r>
              <a:rPr lang="en-US" baseline="30000" dirty="0"/>
              <a:t>†</a:t>
            </a:r>
            <a:endParaRPr lang="en-US" b="1" dirty="0"/>
          </a:p>
          <a:p>
            <a:r>
              <a:rPr lang="en-US" dirty="0"/>
              <a:t>*Georgia Institute of Technology</a:t>
            </a:r>
          </a:p>
          <a:p>
            <a:r>
              <a:rPr lang="en-US" baseline="30000" dirty="0"/>
              <a:t>†</a:t>
            </a:r>
            <a:r>
              <a:rPr lang="en-US" dirty="0"/>
              <a:t>Carnegie Mellon University Qatar</a:t>
            </a:r>
          </a:p>
          <a:p>
            <a:endParaRPr lang="en-US" b="1" dirty="0"/>
          </a:p>
        </p:txBody>
      </p:sp>
      <p:pic>
        <p:nvPicPr>
          <p:cNvPr id="5" name="Picture 2" descr="http://qatar.cmu.edu/media/imgs/Carnegie%20Mellon%20logo.jpg">
            <a:extLst>
              <a:ext uri="{FF2B5EF4-FFF2-40B4-BE49-F238E27FC236}">
                <a16:creationId xmlns:a16="http://schemas.microsoft.com/office/drawing/2014/main" id="{50D50E3A-DE5A-D743-AD69-B84BE2F8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334" y="5552668"/>
            <a:ext cx="3679431" cy="113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07173-D747-DA42-A41E-254C37168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5720080"/>
            <a:ext cx="3978593" cy="8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AE922-EA47-9446-99C1-CF6B846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95D1A-5E90-F84E-B0E2-4FE2C8FA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118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Look Who’s Talking:</a:t>
            </a:r>
            <a:r>
              <a:rPr lang="en-US" dirty="0"/>
              <a:t> Protocols that rely on overhearing other nodes’ transmission to coordinate schedules [Shih et al. </a:t>
            </a:r>
            <a:r>
              <a:rPr lang="en-US" dirty="0" err="1"/>
              <a:t>CoNEXT</a:t>
            </a:r>
            <a:r>
              <a:rPr lang="en-US" dirty="0"/>
              <a:t> ‘15]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TDMA: </a:t>
            </a:r>
            <a:r>
              <a:rPr lang="en-US" dirty="0"/>
              <a:t>Leveraging time synchronization to coordinate schedules [</a:t>
            </a:r>
            <a:r>
              <a:rPr lang="en-US" dirty="0" err="1"/>
              <a:t>Djukic</a:t>
            </a:r>
            <a:r>
              <a:rPr lang="en-US" dirty="0"/>
              <a:t> et al. INFOCOM ‘09]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Overlay MAC protocols: </a:t>
            </a:r>
            <a:r>
              <a:rPr lang="en-US" dirty="0"/>
              <a:t>Introduces layer 2.5 above MAC to coordinate MAC protocols [Rao et al. </a:t>
            </a:r>
            <a:r>
              <a:rPr lang="en-US" dirty="0" err="1"/>
              <a:t>MobiSys</a:t>
            </a:r>
            <a:r>
              <a:rPr lang="en-US" dirty="0"/>
              <a:t> ‘05]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Low Latency </a:t>
            </a:r>
            <a:r>
              <a:rPr lang="en-US" b="1" dirty="0" err="1"/>
              <a:t>WiFi</a:t>
            </a:r>
            <a:r>
              <a:rPr lang="en-US" b="1" dirty="0"/>
              <a:t>:</a:t>
            </a:r>
            <a:r>
              <a:rPr lang="en-US" dirty="0"/>
              <a:t> Modified protocols to improve </a:t>
            </a:r>
            <a:r>
              <a:rPr lang="en-US" dirty="0" err="1"/>
              <a:t>WiFi</a:t>
            </a:r>
            <a:r>
              <a:rPr lang="en-US" dirty="0"/>
              <a:t> latency [Li et al. INFOCOM ‘15]</a:t>
            </a:r>
          </a:p>
        </p:txBody>
      </p:sp>
    </p:spTree>
    <p:extLst>
      <p:ext uri="{BB962C8B-B14F-4D97-AF65-F5344CB8AC3E}">
        <p14:creationId xmlns:p14="http://schemas.microsoft.com/office/powerpoint/2010/main" val="299787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9932-B5AD-984A-B070-A1272826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5105-62C6-E647-BEF4-CE7EC4950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</a:t>
            </a:r>
            <a:r>
              <a:rPr lang="en-US" dirty="0" err="1"/>
              <a:t>WiFi</a:t>
            </a:r>
            <a:r>
              <a:rPr lang="en-US" dirty="0"/>
              <a:t> with Soft Scheduling</a:t>
            </a:r>
          </a:p>
          <a:p>
            <a:endParaRPr lang="en-US" dirty="0"/>
          </a:p>
          <a:p>
            <a:r>
              <a:rPr lang="en-US" dirty="0"/>
              <a:t>Soft Token Passing Protocol (STPP)</a:t>
            </a:r>
          </a:p>
          <a:p>
            <a:endParaRPr lang="en-US" dirty="0"/>
          </a:p>
          <a:p>
            <a:r>
              <a:rPr lang="en-US" dirty="0"/>
              <a:t>STPP for Low Latency Local Communication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Summary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84393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2367-8538-7E4B-A38D-92294DC2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</a:t>
            </a:r>
            <a:r>
              <a:rPr lang="en-US" dirty="0" err="1"/>
              <a:t>WiFi</a:t>
            </a:r>
            <a:r>
              <a:rPr lang="en-US" dirty="0"/>
              <a:t> with Soft Scheduling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5184-ACC3-8345-AED2-928EE504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52626" cy="4806529"/>
          </a:xfrm>
        </p:spPr>
        <p:txBody>
          <a:bodyPr>
            <a:normAutofit/>
          </a:bodyPr>
          <a:lstStyle/>
          <a:p>
            <a:r>
              <a:rPr lang="en-US" dirty="0"/>
              <a:t>Augmentation protocol</a:t>
            </a:r>
            <a:br>
              <a:rPr lang="en-US" dirty="0"/>
            </a:br>
            <a:endParaRPr lang="en-US" sz="1400" dirty="0"/>
          </a:p>
          <a:p>
            <a:pPr lvl="1"/>
            <a:r>
              <a:rPr lang="en-US" dirty="0"/>
              <a:t>Computes a a schedule based on objective (e.g., node priority)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Attempts soft enforcement of schedule</a:t>
            </a:r>
          </a:p>
          <a:p>
            <a:pPr lvl="1"/>
            <a:endParaRPr lang="en-US" sz="1100" dirty="0"/>
          </a:p>
          <a:p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Enforces medium access control to handle failures of soft scheduler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5A676-DB21-F340-8274-AF7AE0D908FE}"/>
              </a:ext>
            </a:extLst>
          </p:cNvPr>
          <p:cNvSpPr/>
          <p:nvPr/>
        </p:nvSpPr>
        <p:spPr>
          <a:xfrm>
            <a:off x="7590826" y="4221599"/>
            <a:ext cx="2412696" cy="71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BFC69-3DDF-0446-BA5F-E6AE6B56D7C7}"/>
              </a:ext>
            </a:extLst>
          </p:cNvPr>
          <p:cNvSpPr/>
          <p:nvPr/>
        </p:nvSpPr>
        <p:spPr>
          <a:xfrm>
            <a:off x="7590826" y="3025990"/>
            <a:ext cx="2412695" cy="716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Augmentation Protocol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E223A13-E232-7046-8552-095ADDEE22D9}"/>
              </a:ext>
            </a:extLst>
          </p:cNvPr>
          <p:cNvSpPr/>
          <p:nvPr/>
        </p:nvSpPr>
        <p:spPr>
          <a:xfrm>
            <a:off x="10299138" y="2783244"/>
            <a:ext cx="242371" cy="272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918BC-5C64-164D-B541-58F9BB373785}"/>
              </a:ext>
            </a:extLst>
          </p:cNvPr>
          <p:cNvSpPr txBox="1"/>
          <p:nvPr/>
        </p:nvSpPr>
        <p:spPr>
          <a:xfrm>
            <a:off x="9836830" y="2296629"/>
            <a:ext cx="11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scale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E00BA2-D22E-814A-ABF8-347AC48E0098}"/>
              </a:ext>
            </a:extLst>
          </p:cNvPr>
          <p:cNvCxnSpPr/>
          <p:nvPr/>
        </p:nvCxnSpPr>
        <p:spPr>
          <a:xfrm>
            <a:off x="10220184" y="3381492"/>
            <a:ext cx="4847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24F835-8206-734C-975D-D434485750EF}"/>
              </a:ext>
            </a:extLst>
          </p:cNvPr>
          <p:cNvCxnSpPr/>
          <p:nvPr/>
        </p:nvCxnSpPr>
        <p:spPr>
          <a:xfrm>
            <a:off x="10220184" y="4580495"/>
            <a:ext cx="4847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D08D1F-86DD-8D41-AE21-B791DE34D368}"/>
              </a:ext>
            </a:extLst>
          </p:cNvPr>
          <p:cNvSpPr txBox="1"/>
          <p:nvPr/>
        </p:nvSpPr>
        <p:spPr>
          <a:xfrm>
            <a:off x="10704926" y="319682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Millisecond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AE9C4-4E25-3841-B79A-E4BF250E5F1A}"/>
              </a:ext>
            </a:extLst>
          </p:cNvPr>
          <p:cNvSpPr txBox="1"/>
          <p:nvPr/>
        </p:nvSpPr>
        <p:spPr>
          <a:xfrm>
            <a:off x="10704926" y="4393232"/>
            <a:ext cx="148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Microseconds</a:t>
            </a:r>
          </a:p>
        </p:txBody>
      </p:sp>
    </p:spTree>
    <p:extLst>
      <p:ext uri="{BB962C8B-B14F-4D97-AF65-F5344CB8AC3E}">
        <p14:creationId xmlns:p14="http://schemas.microsoft.com/office/powerpoint/2010/main" val="181993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3B8B-AA38-BB4E-9204-3BEE1B1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Schedule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F799-785D-C64C-9208-EB8403C0C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7" cy="4351338"/>
          </a:xfrm>
        </p:spPr>
        <p:txBody>
          <a:bodyPr/>
          <a:lstStyle/>
          <a:p>
            <a:r>
              <a:rPr lang="en-US" dirty="0"/>
              <a:t>Time Division Multiple Access (TDMA) is a simple scheduling approach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Typical schedule maintenance require time synchronization</a:t>
            </a:r>
          </a:p>
          <a:p>
            <a:r>
              <a:rPr lang="en-US" dirty="0"/>
              <a:t>We rely on token passing</a:t>
            </a:r>
          </a:p>
          <a:p>
            <a:endParaRPr lang="en-US" dirty="0"/>
          </a:p>
          <a:p>
            <a:r>
              <a:rPr lang="en-US" b="1" i="1" dirty="0"/>
              <a:t>Caveat: Tokens can be lost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049CC6-8469-3E46-BE49-5B5010C465CE}"/>
              </a:ext>
            </a:extLst>
          </p:cNvPr>
          <p:cNvGrpSpPr/>
          <p:nvPr/>
        </p:nvGrpSpPr>
        <p:grpSpPr>
          <a:xfrm>
            <a:off x="5360372" y="2530474"/>
            <a:ext cx="1769152" cy="512842"/>
            <a:chOff x="5360372" y="2530474"/>
            <a:chExt cx="1769152" cy="5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D6472B-2B68-2944-8E68-97CC66FFCC2D}"/>
                </a:ext>
              </a:extLst>
            </p:cNvPr>
            <p:cNvSpPr/>
            <p:nvPr/>
          </p:nvSpPr>
          <p:spPr>
            <a:xfrm>
              <a:off x="5360372" y="2530475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32B4F5-4CBA-3041-BAAF-CABFB2761D76}"/>
                </a:ext>
              </a:extLst>
            </p:cNvPr>
            <p:cNvSpPr/>
            <p:nvPr/>
          </p:nvSpPr>
          <p:spPr>
            <a:xfrm>
              <a:off x="5557222" y="2530475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D41B2E-A6C7-9145-B861-EE4088FE15A2}"/>
                </a:ext>
              </a:extLst>
            </p:cNvPr>
            <p:cNvSpPr/>
            <p:nvPr/>
          </p:nvSpPr>
          <p:spPr>
            <a:xfrm>
              <a:off x="5874722" y="2530475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96BC8-11E0-1141-ACA7-941F146970C6}"/>
                </a:ext>
              </a:extLst>
            </p:cNvPr>
            <p:cNvSpPr/>
            <p:nvPr/>
          </p:nvSpPr>
          <p:spPr>
            <a:xfrm>
              <a:off x="5997870" y="2530474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A03F2C-F521-4E47-AFEE-731A9BDAB568}"/>
                </a:ext>
              </a:extLst>
            </p:cNvPr>
            <p:cNvSpPr/>
            <p:nvPr/>
          </p:nvSpPr>
          <p:spPr>
            <a:xfrm>
              <a:off x="6268422" y="2530475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F63B11-975C-FD4B-8F68-943394623544}"/>
                </a:ext>
              </a:extLst>
            </p:cNvPr>
            <p:cNvSpPr/>
            <p:nvPr/>
          </p:nvSpPr>
          <p:spPr>
            <a:xfrm>
              <a:off x="6465272" y="2530475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B3D18-BFB9-0F41-921D-50F0563DF61B}"/>
                </a:ext>
              </a:extLst>
            </p:cNvPr>
            <p:cNvSpPr/>
            <p:nvPr/>
          </p:nvSpPr>
          <p:spPr>
            <a:xfrm>
              <a:off x="6782772" y="2530475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DD707E-B263-CE4E-B68B-C4DD8CD76944}"/>
                </a:ext>
              </a:extLst>
            </p:cNvPr>
            <p:cNvSpPr/>
            <p:nvPr/>
          </p:nvSpPr>
          <p:spPr>
            <a:xfrm>
              <a:off x="6905920" y="2530474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06266E-53A8-3D4A-90F4-9CE91293162A}"/>
              </a:ext>
            </a:extLst>
          </p:cNvPr>
          <p:cNvGrpSpPr/>
          <p:nvPr/>
        </p:nvGrpSpPr>
        <p:grpSpPr>
          <a:xfrm>
            <a:off x="5360372" y="3975452"/>
            <a:ext cx="1918636" cy="851409"/>
            <a:chOff x="5360372" y="3975452"/>
            <a:chExt cx="1918636" cy="851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4A7C5-91C9-D846-B8E5-9EAD26303023}"/>
                </a:ext>
              </a:extLst>
            </p:cNvPr>
            <p:cNvSpPr/>
            <p:nvPr/>
          </p:nvSpPr>
          <p:spPr>
            <a:xfrm>
              <a:off x="5360372" y="3975453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7732C7-1F22-6A49-8A04-2B45DCF0A4AD}"/>
                </a:ext>
              </a:extLst>
            </p:cNvPr>
            <p:cNvSpPr/>
            <p:nvPr/>
          </p:nvSpPr>
          <p:spPr>
            <a:xfrm>
              <a:off x="5557222" y="3975453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5866EB-B9C3-6D46-B90E-4EA70D3C966A}"/>
                </a:ext>
              </a:extLst>
            </p:cNvPr>
            <p:cNvSpPr/>
            <p:nvPr/>
          </p:nvSpPr>
          <p:spPr>
            <a:xfrm>
              <a:off x="5874722" y="3975453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891045-1B2E-FD4D-94BB-9C88FE76839B}"/>
                </a:ext>
              </a:extLst>
            </p:cNvPr>
            <p:cNvSpPr/>
            <p:nvPr/>
          </p:nvSpPr>
          <p:spPr>
            <a:xfrm>
              <a:off x="5997870" y="3975452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185188-16D7-7547-A74F-A49C82F851EF}"/>
                </a:ext>
              </a:extLst>
            </p:cNvPr>
            <p:cNvSpPr/>
            <p:nvPr/>
          </p:nvSpPr>
          <p:spPr>
            <a:xfrm>
              <a:off x="6268422" y="3975453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EF1AD1-AD7A-A04A-8D25-7BED5506865A}"/>
                </a:ext>
              </a:extLst>
            </p:cNvPr>
            <p:cNvSpPr/>
            <p:nvPr/>
          </p:nvSpPr>
          <p:spPr>
            <a:xfrm>
              <a:off x="6465272" y="3975453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2437D7-EB09-7343-938F-56CEE5AB5A71}"/>
                </a:ext>
              </a:extLst>
            </p:cNvPr>
            <p:cNvSpPr/>
            <p:nvPr/>
          </p:nvSpPr>
          <p:spPr>
            <a:xfrm>
              <a:off x="6782772" y="3975453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C6CFE9-94A4-9544-87C7-33E66680A02F}"/>
                </a:ext>
              </a:extLst>
            </p:cNvPr>
            <p:cNvSpPr/>
            <p:nvPr/>
          </p:nvSpPr>
          <p:spPr>
            <a:xfrm>
              <a:off x="6905920" y="3975452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E462F2A9-2864-BD4A-A916-E26D6DBDF208}"/>
                </a:ext>
              </a:extLst>
            </p:cNvPr>
            <p:cNvSpPr/>
            <p:nvPr/>
          </p:nvSpPr>
          <p:spPr>
            <a:xfrm rot="10800000" flipH="1">
              <a:off x="5412745" y="4578075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2E1DD70E-259E-9F4B-B925-29A76E2692FF}"/>
                </a:ext>
              </a:extLst>
            </p:cNvPr>
            <p:cNvSpPr/>
            <p:nvPr/>
          </p:nvSpPr>
          <p:spPr>
            <a:xfrm rot="10800000" flipH="1">
              <a:off x="5665600" y="4584150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U-Turn Arrow 21">
              <a:extLst>
                <a:ext uri="{FF2B5EF4-FFF2-40B4-BE49-F238E27FC236}">
                  <a16:creationId xmlns:a16="http://schemas.microsoft.com/office/drawing/2014/main" id="{D11CEE50-A8FC-F246-A2EA-F3D63CAF65EA}"/>
                </a:ext>
              </a:extLst>
            </p:cNvPr>
            <p:cNvSpPr/>
            <p:nvPr/>
          </p:nvSpPr>
          <p:spPr>
            <a:xfrm rot="10800000" flipH="1">
              <a:off x="5902567" y="4578076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A51E9778-C80B-BC40-ACDC-158481360617}"/>
                </a:ext>
              </a:extLst>
            </p:cNvPr>
            <p:cNvSpPr/>
            <p:nvPr/>
          </p:nvSpPr>
          <p:spPr>
            <a:xfrm rot="10800000" flipH="1">
              <a:off x="6139533" y="4578076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34E91614-433D-494C-BB8B-76FFC163A377}"/>
                </a:ext>
              </a:extLst>
            </p:cNvPr>
            <p:cNvSpPr/>
            <p:nvPr/>
          </p:nvSpPr>
          <p:spPr>
            <a:xfrm rot="10800000" flipH="1">
              <a:off x="6355370" y="4583719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U-Turn Arrow 25">
              <a:extLst>
                <a:ext uri="{FF2B5EF4-FFF2-40B4-BE49-F238E27FC236}">
                  <a16:creationId xmlns:a16="http://schemas.microsoft.com/office/drawing/2014/main" id="{B7E130E1-C2AE-954D-BC7B-90EA2EDF6175}"/>
                </a:ext>
              </a:extLst>
            </p:cNvPr>
            <p:cNvSpPr/>
            <p:nvPr/>
          </p:nvSpPr>
          <p:spPr>
            <a:xfrm rot="10800000" flipH="1">
              <a:off x="6608225" y="4589794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U-Turn Arrow 26">
              <a:extLst>
                <a:ext uri="{FF2B5EF4-FFF2-40B4-BE49-F238E27FC236}">
                  <a16:creationId xmlns:a16="http://schemas.microsoft.com/office/drawing/2014/main" id="{02584833-A960-9E45-8465-30891657E24B}"/>
                </a:ext>
              </a:extLst>
            </p:cNvPr>
            <p:cNvSpPr/>
            <p:nvPr/>
          </p:nvSpPr>
          <p:spPr>
            <a:xfrm rot="10800000" flipH="1">
              <a:off x="6845192" y="4583720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U-Turn Arrow 27">
              <a:extLst>
                <a:ext uri="{FF2B5EF4-FFF2-40B4-BE49-F238E27FC236}">
                  <a16:creationId xmlns:a16="http://schemas.microsoft.com/office/drawing/2014/main" id="{D407FF28-0519-BE49-A69D-9B2EFF6C154A}"/>
                </a:ext>
              </a:extLst>
            </p:cNvPr>
            <p:cNvSpPr/>
            <p:nvPr/>
          </p:nvSpPr>
          <p:spPr>
            <a:xfrm rot="10800000" flipH="1">
              <a:off x="7082158" y="4583720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38EB339-F87D-6D47-B1FA-43ABDB02F8FF}"/>
              </a:ext>
            </a:extLst>
          </p:cNvPr>
          <p:cNvGrpSpPr/>
          <p:nvPr/>
        </p:nvGrpSpPr>
        <p:grpSpPr>
          <a:xfrm>
            <a:off x="5360372" y="4961799"/>
            <a:ext cx="1769152" cy="921046"/>
            <a:chOff x="5360372" y="4961799"/>
            <a:chExt cx="1769152" cy="92104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BAB8ED-EC55-8A44-B918-E1E711AFBEEA}"/>
                </a:ext>
              </a:extLst>
            </p:cNvPr>
            <p:cNvSpPr/>
            <p:nvPr/>
          </p:nvSpPr>
          <p:spPr>
            <a:xfrm>
              <a:off x="5360372" y="4961800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45AB87-C5BB-DF40-B831-965F677EF65C}"/>
                </a:ext>
              </a:extLst>
            </p:cNvPr>
            <p:cNvSpPr/>
            <p:nvPr/>
          </p:nvSpPr>
          <p:spPr>
            <a:xfrm>
              <a:off x="5557222" y="4961800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A8E9A3-89BC-8742-8650-950DEA8086ED}"/>
                </a:ext>
              </a:extLst>
            </p:cNvPr>
            <p:cNvSpPr/>
            <p:nvPr/>
          </p:nvSpPr>
          <p:spPr>
            <a:xfrm>
              <a:off x="5874722" y="4961800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001DBD-CBF4-CD47-A09C-372201084576}"/>
                </a:ext>
              </a:extLst>
            </p:cNvPr>
            <p:cNvSpPr/>
            <p:nvPr/>
          </p:nvSpPr>
          <p:spPr>
            <a:xfrm>
              <a:off x="5997870" y="4961799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DE46F-79BE-404A-A5EF-4C1150AA59FE}"/>
                </a:ext>
              </a:extLst>
            </p:cNvPr>
            <p:cNvSpPr/>
            <p:nvPr/>
          </p:nvSpPr>
          <p:spPr>
            <a:xfrm>
              <a:off x="6268422" y="4961800"/>
              <a:ext cx="149902" cy="51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A519C9-2CCC-664C-95B2-75E9309B116A}"/>
                </a:ext>
              </a:extLst>
            </p:cNvPr>
            <p:cNvSpPr/>
            <p:nvPr/>
          </p:nvSpPr>
          <p:spPr>
            <a:xfrm>
              <a:off x="6465272" y="4961800"/>
              <a:ext cx="270552" cy="5128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8E4128-B6DD-F647-B8BB-A72266F45144}"/>
                </a:ext>
              </a:extLst>
            </p:cNvPr>
            <p:cNvSpPr/>
            <p:nvPr/>
          </p:nvSpPr>
          <p:spPr>
            <a:xfrm>
              <a:off x="6782772" y="4961800"/>
              <a:ext cx="76200" cy="51284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DC59C1-1B2A-934E-A0A3-8FBECB0EADF1}"/>
                </a:ext>
              </a:extLst>
            </p:cNvPr>
            <p:cNvSpPr/>
            <p:nvPr/>
          </p:nvSpPr>
          <p:spPr>
            <a:xfrm>
              <a:off x="6905920" y="4961799"/>
              <a:ext cx="223604" cy="5128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0847727E-15E4-FB4A-A4F0-9123699338E9}"/>
                </a:ext>
              </a:extLst>
            </p:cNvPr>
            <p:cNvSpPr/>
            <p:nvPr/>
          </p:nvSpPr>
          <p:spPr>
            <a:xfrm rot="10800000" flipH="1">
              <a:off x="5412745" y="5564422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05058AAD-957D-8A49-BF76-DA8F3627B628}"/>
                </a:ext>
              </a:extLst>
            </p:cNvPr>
            <p:cNvSpPr/>
            <p:nvPr/>
          </p:nvSpPr>
          <p:spPr>
            <a:xfrm rot="10800000" flipH="1">
              <a:off x="5665600" y="5570497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U-Turn Arrow 38">
              <a:extLst>
                <a:ext uri="{FF2B5EF4-FFF2-40B4-BE49-F238E27FC236}">
                  <a16:creationId xmlns:a16="http://schemas.microsoft.com/office/drawing/2014/main" id="{395F3CC8-984D-D246-AC40-FE2EA23AEC09}"/>
                </a:ext>
              </a:extLst>
            </p:cNvPr>
            <p:cNvSpPr/>
            <p:nvPr/>
          </p:nvSpPr>
          <p:spPr>
            <a:xfrm rot="10800000" flipH="1">
              <a:off x="5902567" y="5564423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U-Turn Arrow 39">
              <a:extLst>
                <a:ext uri="{FF2B5EF4-FFF2-40B4-BE49-F238E27FC236}">
                  <a16:creationId xmlns:a16="http://schemas.microsoft.com/office/drawing/2014/main" id="{58D3461B-E5CC-E143-B6A6-6F53EA7EEDB2}"/>
                </a:ext>
              </a:extLst>
            </p:cNvPr>
            <p:cNvSpPr/>
            <p:nvPr/>
          </p:nvSpPr>
          <p:spPr>
            <a:xfrm rot="10800000" flipH="1">
              <a:off x="6139533" y="5564423"/>
              <a:ext cx="196850" cy="237067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A53EAC87-4E4A-CB46-AA57-9DA9F34D501E}"/>
                </a:ext>
              </a:extLst>
            </p:cNvPr>
            <p:cNvSpPr/>
            <p:nvPr/>
          </p:nvSpPr>
          <p:spPr>
            <a:xfrm>
              <a:off x="6078503" y="5487164"/>
              <a:ext cx="318907" cy="39568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4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ADC3-6ED4-7F43-8886-5195CE2B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64F9-6A3F-9D43-84AE-044DFFAD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Token Loss:</a:t>
            </a:r>
            <a:r>
              <a:rPr lang="en-US" dirty="0"/>
              <a:t> Each link estimates the amount of time till it receives the token and timeouts after that period and assumes it has the token.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Multiple Token: </a:t>
            </a:r>
            <a:r>
              <a:rPr lang="en-US" dirty="0"/>
              <a:t>All nodes keep track of the schedule and ignore tokens for a Token Expiry Period after sending their own token.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Node Failure:</a:t>
            </a:r>
            <a:r>
              <a:rPr lang="en-US" dirty="0"/>
              <a:t> If a node is silent for more than two seconds, it is taken off the schedule.</a:t>
            </a:r>
          </a:p>
        </p:txBody>
      </p:sp>
    </p:spTree>
    <p:extLst>
      <p:ext uri="{BB962C8B-B14F-4D97-AF65-F5344CB8AC3E}">
        <p14:creationId xmlns:p14="http://schemas.microsoft.com/office/powerpoint/2010/main" val="217917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248898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164587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308175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292937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46417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295CB-0C55-F64F-A252-D305C7CD3DCF}"/>
              </a:ext>
            </a:extLst>
          </p:cNvPr>
          <p:cNvGrpSpPr>
            <a:grpSpLocks noChangeAspect="1"/>
          </p:cNvGrpSpPr>
          <p:nvPr/>
        </p:nvGrpSpPr>
        <p:grpSpPr>
          <a:xfrm>
            <a:off x="1726534" y="1814185"/>
            <a:ext cx="1666873" cy="1296247"/>
            <a:chOff x="3843580" y="1632711"/>
            <a:chExt cx="4584857" cy="35654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A4AFF2-00CE-7E44-B607-9D36424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66768">
              <a:off x="4191000" y="2000250"/>
              <a:ext cx="3810000" cy="28575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4F9BA-D1B7-F843-BD09-5B43A2007912}"/>
                </a:ext>
              </a:extLst>
            </p:cNvPr>
            <p:cNvSpPr/>
            <p:nvPr/>
          </p:nvSpPr>
          <p:spPr>
            <a:xfrm>
              <a:off x="4269782" y="1632711"/>
              <a:ext cx="3970877" cy="107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10FF0A-ECEE-B848-BD80-1F78DF26F2FB}"/>
                </a:ext>
              </a:extLst>
            </p:cNvPr>
            <p:cNvSpPr/>
            <p:nvPr/>
          </p:nvSpPr>
          <p:spPr>
            <a:xfrm>
              <a:off x="3951340" y="4235757"/>
              <a:ext cx="3970877" cy="96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262538-3F33-7C45-BD58-897567B95130}"/>
                </a:ext>
              </a:extLst>
            </p:cNvPr>
            <p:cNvSpPr/>
            <p:nvPr/>
          </p:nvSpPr>
          <p:spPr>
            <a:xfrm rot="4355176">
              <a:off x="6714613" y="2804764"/>
              <a:ext cx="2630469" cy="79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E1BEDC-5B08-7640-9883-9CF2EEE55D5C}"/>
                </a:ext>
              </a:extLst>
            </p:cNvPr>
            <p:cNvSpPr/>
            <p:nvPr/>
          </p:nvSpPr>
          <p:spPr>
            <a:xfrm>
              <a:off x="3843580" y="4021066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D8B0A-868F-D546-8421-259346FE5617}"/>
                </a:ext>
              </a:extLst>
            </p:cNvPr>
            <p:cNvSpPr/>
            <p:nvPr/>
          </p:nvSpPr>
          <p:spPr>
            <a:xfrm>
              <a:off x="3893793" y="23702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9C6E3-166B-1C4F-8707-352EA5801407}"/>
                </a:ext>
              </a:extLst>
            </p:cNvPr>
            <p:cNvSpPr/>
            <p:nvPr/>
          </p:nvSpPr>
          <p:spPr>
            <a:xfrm rot="169716">
              <a:off x="6342626" y="22825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44BD7B-3C31-3C44-A80E-ABE097D6830B}"/>
                </a:ext>
              </a:extLst>
            </p:cNvPr>
            <p:cNvSpPr/>
            <p:nvPr/>
          </p:nvSpPr>
          <p:spPr>
            <a:xfrm rot="21437049">
              <a:off x="6605811" y="4187036"/>
              <a:ext cx="1373583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3AB4F2AB-8485-D94C-AAD4-B78E7E13D4B3}"/>
              </a:ext>
            </a:extLst>
          </p:cNvPr>
          <p:cNvSpPr/>
          <p:nvPr/>
        </p:nvSpPr>
        <p:spPr>
          <a:xfrm>
            <a:off x="139528" y="2969812"/>
            <a:ext cx="11987156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0ABDC-AA0F-B242-AE66-3E80D26556DC}"/>
              </a:ext>
            </a:extLst>
          </p:cNvPr>
          <p:cNvCxnSpPr>
            <a:cxnSpLocks/>
          </p:cNvCxnSpPr>
          <p:nvPr/>
        </p:nvCxnSpPr>
        <p:spPr>
          <a:xfrm flipH="1" flipV="1">
            <a:off x="2758048" y="2811509"/>
            <a:ext cx="4881" cy="2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38DE3-1F64-0146-BBCE-D36F63A204DC}"/>
              </a:ext>
            </a:extLst>
          </p:cNvPr>
          <p:cNvSpPr/>
          <p:nvPr/>
        </p:nvSpPr>
        <p:spPr>
          <a:xfrm>
            <a:off x="1021470" y="1437913"/>
            <a:ext cx="240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IEEE 802.11- Legacy</a:t>
            </a:r>
          </a:p>
          <a:p>
            <a:pPr algn="ctr"/>
            <a:r>
              <a:rPr lang="en-US" dirty="0"/>
              <a:t>2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19182-386D-CC44-80CF-1CF9646B9B35}"/>
              </a:ext>
            </a:extLst>
          </p:cNvPr>
          <p:cNvSpPr/>
          <p:nvPr/>
        </p:nvSpPr>
        <p:spPr>
          <a:xfrm>
            <a:off x="1621649" y="968760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1997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B90CF9-5557-0A48-9A02-032005715CF1}"/>
              </a:ext>
            </a:extLst>
          </p:cNvPr>
          <p:cNvCxnSpPr>
            <a:cxnSpLocks/>
          </p:cNvCxnSpPr>
          <p:nvPr/>
        </p:nvCxnSpPr>
        <p:spPr>
          <a:xfrm flipH="1">
            <a:off x="861716" y="3307737"/>
            <a:ext cx="1" cy="43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F1A03B7-EC4A-5248-8768-E45467D8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5" y="3867188"/>
            <a:ext cx="998503" cy="8736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8C92C0-80A9-F14A-9A43-790B475A9EB9}"/>
              </a:ext>
            </a:extLst>
          </p:cNvPr>
          <p:cNvSpPr/>
          <p:nvPr/>
        </p:nvSpPr>
        <p:spPr>
          <a:xfrm>
            <a:off x="299926" y="479560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6EEA27-1ACA-C149-B6EB-6AD0FC68E6C9}"/>
              </a:ext>
            </a:extLst>
          </p:cNvPr>
          <p:cNvCxnSpPr>
            <a:cxnSpLocks/>
          </p:cNvCxnSpPr>
          <p:nvPr/>
        </p:nvCxnSpPr>
        <p:spPr>
          <a:xfrm>
            <a:off x="1881484" y="3278703"/>
            <a:ext cx="0" cy="137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2F49FE9-2932-AA42-8F0A-5239AD677EBC}"/>
              </a:ext>
            </a:extLst>
          </p:cNvPr>
          <p:cNvSpPr/>
          <p:nvPr/>
        </p:nvSpPr>
        <p:spPr>
          <a:xfrm>
            <a:off x="1390406" y="533762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1995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F21A686-6B43-F94A-AE99-0738B77A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081" y="4836315"/>
            <a:ext cx="1263344" cy="3819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058AB5-EC01-B446-AE55-ED1AD9D40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431" y="3889816"/>
            <a:ext cx="1968350" cy="67711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5F5C1E-528F-F541-9BF9-BD4A54B47F23}"/>
              </a:ext>
            </a:extLst>
          </p:cNvPr>
          <p:cNvCxnSpPr>
            <a:cxnSpLocks/>
          </p:cNvCxnSpPr>
          <p:nvPr/>
        </p:nvCxnSpPr>
        <p:spPr>
          <a:xfrm>
            <a:off x="3250225" y="3307737"/>
            <a:ext cx="0" cy="536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081BCC0-E66E-D342-BD16-DF01E397C6E4}"/>
              </a:ext>
            </a:extLst>
          </p:cNvPr>
          <p:cNvSpPr/>
          <p:nvPr/>
        </p:nvSpPr>
        <p:spPr>
          <a:xfrm>
            <a:off x="2767872" y="4624204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D4DD5A-8E00-B442-9A8E-6C24B0F9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743" y="1410100"/>
            <a:ext cx="1405536" cy="7320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CFEA008-798B-6F49-8826-03FF9DF2C9D1}"/>
              </a:ext>
            </a:extLst>
          </p:cNvPr>
          <p:cNvSpPr/>
          <p:nvPr/>
        </p:nvSpPr>
        <p:spPr>
          <a:xfrm>
            <a:off x="3388212" y="687248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802.11-b</a:t>
            </a:r>
          </a:p>
          <a:p>
            <a:pPr algn="ctr"/>
            <a:r>
              <a:rPr lang="en-US" dirty="0"/>
              <a:t>11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59145E-4F2A-7E42-BD72-F4B132B41155}"/>
              </a:ext>
            </a:extLst>
          </p:cNvPr>
          <p:cNvSpPr/>
          <p:nvPr/>
        </p:nvSpPr>
        <p:spPr>
          <a:xfrm>
            <a:off x="3630668" y="26901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B73B55-DC36-7146-942F-9CBD48B0482C}"/>
              </a:ext>
            </a:extLst>
          </p:cNvPr>
          <p:cNvCxnSpPr>
            <a:cxnSpLocks/>
          </p:cNvCxnSpPr>
          <p:nvPr/>
        </p:nvCxnSpPr>
        <p:spPr>
          <a:xfrm flipV="1">
            <a:off x="3682894" y="2205904"/>
            <a:ext cx="0" cy="90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ED591E-167D-3242-AB53-53B058364C4E}"/>
              </a:ext>
            </a:extLst>
          </p:cNvPr>
          <p:cNvSpPr/>
          <p:nvPr/>
        </p:nvSpPr>
        <p:spPr>
          <a:xfrm>
            <a:off x="5217398" y="614149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4C83E09-7519-AA42-B43B-EDA5819F7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530" y="1537833"/>
            <a:ext cx="1121823" cy="90194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B72D9F-5872-F347-9857-E0728C72B4AA}"/>
              </a:ext>
            </a:extLst>
          </p:cNvPr>
          <p:cNvCxnSpPr>
            <a:cxnSpLocks/>
          </p:cNvCxnSpPr>
          <p:nvPr/>
        </p:nvCxnSpPr>
        <p:spPr>
          <a:xfrm flipV="1">
            <a:off x="5533890" y="2467245"/>
            <a:ext cx="0" cy="64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2CAA3-245B-ED4E-9FAD-FC2EF485B30D}"/>
              </a:ext>
            </a:extLst>
          </p:cNvPr>
          <p:cNvSpPr/>
          <p:nvPr/>
        </p:nvSpPr>
        <p:spPr>
          <a:xfrm>
            <a:off x="5063793" y="968760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802.11-g</a:t>
            </a:r>
          </a:p>
          <a:p>
            <a:pPr algn="ctr"/>
            <a:r>
              <a:rPr lang="en-US" dirty="0"/>
              <a:t>54 </a:t>
            </a:r>
            <a:r>
              <a:rPr lang="en-US" dirty="0" err="1"/>
              <a:t>Mbps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E3D773-E31A-4E41-84DF-5DA0B128A5AF}"/>
              </a:ext>
            </a:extLst>
          </p:cNvPr>
          <p:cNvCxnSpPr>
            <a:cxnSpLocks/>
          </p:cNvCxnSpPr>
          <p:nvPr/>
        </p:nvCxnSpPr>
        <p:spPr>
          <a:xfrm>
            <a:off x="6508255" y="3307662"/>
            <a:ext cx="0" cy="65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DC13587-8E8D-AE4C-A654-3A47EAF4F5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1319" y="2445395"/>
            <a:ext cx="488151" cy="36611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125719-B188-254C-8B5A-D6D0243AA5D5}"/>
              </a:ext>
            </a:extLst>
          </p:cNvPr>
          <p:cNvCxnSpPr>
            <a:cxnSpLocks/>
          </p:cNvCxnSpPr>
          <p:nvPr/>
        </p:nvCxnSpPr>
        <p:spPr>
          <a:xfrm flipV="1">
            <a:off x="8405394" y="2855893"/>
            <a:ext cx="1" cy="25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2800A-EE3D-3F40-8A16-6C793E8040E7}"/>
              </a:ext>
            </a:extLst>
          </p:cNvPr>
          <p:cNvSpPr/>
          <p:nvPr/>
        </p:nvSpPr>
        <p:spPr>
          <a:xfrm>
            <a:off x="7658108" y="1787361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802.11-n</a:t>
            </a:r>
          </a:p>
          <a:p>
            <a:pPr algn="ctr"/>
            <a:r>
              <a:rPr lang="en-US" dirty="0"/>
              <a:t>288/600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539AB4-911A-4146-A808-496288181C19}"/>
              </a:ext>
            </a:extLst>
          </p:cNvPr>
          <p:cNvSpPr/>
          <p:nvPr/>
        </p:nvSpPr>
        <p:spPr>
          <a:xfrm>
            <a:off x="7814672" y="1495943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2009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8F5A37B-4CF4-5048-B1C9-45D7BCB56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931" y="4087098"/>
            <a:ext cx="1562844" cy="65378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269AB36-F018-0146-BF59-83CE98429F2D}"/>
              </a:ext>
            </a:extLst>
          </p:cNvPr>
          <p:cNvSpPr/>
          <p:nvPr/>
        </p:nvSpPr>
        <p:spPr>
          <a:xfrm>
            <a:off x="5848407" y="4767868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2170E94-FF6D-1741-9BCA-B8AAF3FC1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6450" y="4236637"/>
            <a:ext cx="431098" cy="82339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B6F6C2E-5176-0046-89F5-783BD9747088}"/>
              </a:ext>
            </a:extLst>
          </p:cNvPr>
          <p:cNvSpPr/>
          <p:nvPr/>
        </p:nvSpPr>
        <p:spPr>
          <a:xfrm>
            <a:off x="6940921" y="5561964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2007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7AA4175-EFEF-EB49-BB36-2E2FA78A27FC}"/>
              </a:ext>
            </a:extLst>
          </p:cNvPr>
          <p:cNvCxnSpPr>
            <a:cxnSpLocks/>
          </p:cNvCxnSpPr>
          <p:nvPr/>
        </p:nvCxnSpPr>
        <p:spPr>
          <a:xfrm>
            <a:off x="7418942" y="3228696"/>
            <a:ext cx="0" cy="8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1AE1C6E8-DA0B-7E45-AC7D-9CB541E475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7148" y="5228282"/>
            <a:ext cx="1444171" cy="38924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15C1851-40A3-CF46-B46D-1E94D20FF4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7039" y="1009076"/>
            <a:ext cx="1235529" cy="885462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E6E1D2-7622-6D4B-8479-BF30CEF746DA}"/>
              </a:ext>
            </a:extLst>
          </p:cNvPr>
          <p:cNvCxnSpPr>
            <a:cxnSpLocks/>
          </p:cNvCxnSpPr>
          <p:nvPr/>
        </p:nvCxnSpPr>
        <p:spPr>
          <a:xfrm flipV="1">
            <a:off x="10156746" y="1957354"/>
            <a:ext cx="0" cy="11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C7ACDCE-0448-4142-9173-A5773D76765A}"/>
              </a:ext>
            </a:extLst>
          </p:cNvPr>
          <p:cNvSpPr/>
          <p:nvPr/>
        </p:nvSpPr>
        <p:spPr>
          <a:xfrm>
            <a:off x="9373333" y="440377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802.11-ac</a:t>
            </a:r>
          </a:p>
          <a:p>
            <a:pPr algn="ctr"/>
            <a:r>
              <a:rPr lang="en-US" dirty="0"/>
              <a:t>0.3-3 Gbps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C9E700-B89C-D74E-8AB1-DF30296E1D78}"/>
              </a:ext>
            </a:extLst>
          </p:cNvPr>
          <p:cNvSpPr/>
          <p:nvPr/>
        </p:nvSpPr>
        <p:spPr>
          <a:xfrm>
            <a:off x="9839277" y="132671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6B7A69E-5D1F-5147-81D5-7D804D05AE1E}"/>
              </a:ext>
            </a:extLst>
          </p:cNvPr>
          <p:cNvCxnSpPr>
            <a:cxnSpLocks/>
          </p:cNvCxnSpPr>
          <p:nvPr/>
        </p:nvCxnSpPr>
        <p:spPr>
          <a:xfrm>
            <a:off x="11636644" y="3285601"/>
            <a:ext cx="0" cy="45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C9350C85-C044-8848-BFF4-010039A36D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2568" y="4169776"/>
            <a:ext cx="1270078" cy="107060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C8FB580-F065-0144-80B8-06CAC18DE8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3236" y="3603567"/>
            <a:ext cx="2222500" cy="5715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A3F29BB-A5EA-CC45-A305-346FAA76DEDE}"/>
              </a:ext>
            </a:extLst>
          </p:cNvPr>
          <p:cNvSpPr/>
          <p:nvPr/>
        </p:nvSpPr>
        <p:spPr>
          <a:xfrm>
            <a:off x="11020343" y="5302364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2016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338A8FC-A725-9E4C-9141-B3F5E3614F5B}"/>
              </a:ext>
            </a:extLst>
          </p:cNvPr>
          <p:cNvCxnSpPr>
            <a:cxnSpLocks/>
          </p:cNvCxnSpPr>
          <p:nvPr/>
        </p:nvCxnSpPr>
        <p:spPr>
          <a:xfrm>
            <a:off x="4612823" y="3340724"/>
            <a:ext cx="0" cy="74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D2C84513-9565-CB44-953B-EDC51ABC0B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8004" y="4159602"/>
            <a:ext cx="647700" cy="59690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C7818ED2-85C4-3541-8D84-D3E0A7B80163}"/>
              </a:ext>
            </a:extLst>
          </p:cNvPr>
          <p:cNvSpPr/>
          <p:nvPr/>
        </p:nvSpPr>
        <p:spPr>
          <a:xfrm>
            <a:off x="4121745" y="4808300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56D550-C91F-7C4B-AB71-B389BE1F7EE0}"/>
              </a:ext>
            </a:extLst>
          </p:cNvPr>
          <p:cNvSpPr txBox="1"/>
          <p:nvPr/>
        </p:nvSpPr>
        <p:spPr>
          <a:xfrm>
            <a:off x="1620758" y="5939144"/>
            <a:ext cx="2284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Static Content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A120DDE-117B-4544-8A16-AA96EAE7168E}"/>
              </a:ext>
            </a:extLst>
          </p:cNvPr>
          <p:cNvSpPr txBox="1"/>
          <p:nvPr/>
        </p:nvSpPr>
        <p:spPr>
          <a:xfrm>
            <a:off x="6238448" y="593129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Video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AE037F7-72FE-D046-9F3F-EADAD6203139}"/>
              </a:ext>
            </a:extLst>
          </p:cNvPr>
          <p:cNvSpPr txBox="1"/>
          <p:nvPr/>
        </p:nvSpPr>
        <p:spPr>
          <a:xfrm>
            <a:off x="9871136" y="5547110"/>
            <a:ext cx="2380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Augmented and Virtual </a:t>
            </a:r>
            <a:br>
              <a:rPr lang="en-US" sz="2800" b="1" dirty="0"/>
            </a:br>
            <a:r>
              <a:rPr lang="en-US" sz="2800" b="1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3715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95806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8130-AC82-D544-BB60-BCF711F3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STPP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9F36C-7330-BA4C-8B2F-C621168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3048794"/>
            <a:ext cx="10172700" cy="1905000"/>
          </a:xfrm>
        </p:spPr>
      </p:pic>
    </p:spTree>
    <p:extLst>
      <p:ext uri="{BB962C8B-B14F-4D97-AF65-F5344CB8AC3E}">
        <p14:creationId xmlns:p14="http://schemas.microsoft.com/office/powerpoint/2010/main" val="266290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E50A-38B1-4045-9E99-473F12F5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STPP Use Case: Wireless Low Latency Links (WL4)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404F2-C730-9F45-9EEF-2D9405538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26147" cy="4351338"/>
          </a:xfrm>
        </p:spPr>
        <p:txBody>
          <a:bodyPr>
            <a:normAutofit/>
          </a:bodyPr>
          <a:lstStyle/>
          <a:p>
            <a:r>
              <a:rPr lang="en-US" dirty="0"/>
              <a:t>AR and VR applications require low latency for a few links in a crowded network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Low latency required between devices in the same room and same collision domain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Controller collects demand/priorities and calculates schedule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STPP enforces priorities for medium access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D076F-7E10-824D-B36B-B877B8A2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06" y="2209060"/>
            <a:ext cx="4161194" cy="35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5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8ABC-F29E-6946-AC6D-7488D00E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3D6FB9-0A1D-9847-96C3-01C16E4B7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109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Implemented in </a:t>
            </a:r>
            <a:r>
              <a:rPr lang="en-US" dirty="0" err="1"/>
              <a:t>linux</a:t>
            </a:r>
            <a:r>
              <a:rPr lang="en-US" dirty="0"/>
              <a:t> kernel 4.10 in mac80211 module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Our implementation operates only on direct links constructed using Tunneled Direct Link Setup (TDLS)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Tokens are processed by a user-space client implemented as a Click module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Code and tutorial </a:t>
            </a:r>
            <a:r>
              <a:rPr lang="en-US" dirty="0">
                <a:hlinkClick r:id="rId2"/>
              </a:rPr>
              <a:t>https://www.cc.gatech.edu/~amsmti3/stpp/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CFEEBB-2436-644F-B881-1F0A9E2B5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10400" y="1124742"/>
            <a:ext cx="5181600" cy="425480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55455-CF03-DA40-9F43-495ABBD8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53" y="5305269"/>
            <a:ext cx="1552731" cy="1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F09E-83D4-C549-8539-EDC20444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405C-F4D3-B840-B28C-4DA8EACB2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48043" cy="51811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Five nodes each with the modified kernel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Direct links are constructed to allow all five nodes to communicate directly using TDLS</a:t>
            </a:r>
          </a:p>
          <a:p>
            <a:pPr lvl="1"/>
            <a:r>
              <a:rPr lang="en-US" dirty="0"/>
              <a:t>Standard Direct links implementation is our baseline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netperf</a:t>
            </a:r>
            <a:r>
              <a:rPr lang="en-US" dirty="0"/>
              <a:t> is used to generate TCP traffic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Estimated RTT measurements are collected from TCP sources every 100ms</a:t>
            </a:r>
          </a:p>
          <a:p>
            <a:endParaRPr lang="en-US" dirty="0"/>
          </a:p>
          <a:p>
            <a:r>
              <a:rPr lang="en-US" dirty="0" err="1"/>
              <a:t>q</a:t>
            </a:r>
            <a:r>
              <a:rPr lang="en-US" baseline="-25000" dirty="0" err="1"/>
              <a:t>max</a:t>
            </a:r>
            <a:r>
              <a:rPr lang="en-US" baseline="-25000" dirty="0"/>
              <a:t>  </a:t>
            </a:r>
            <a:r>
              <a:rPr lang="en-US" dirty="0"/>
              <a:t>determines the priority of the link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0729C9-7D46-D240-9EDF-C73078F2A98E}"/>
              </a:ext>
            </a:extLst>
          </p:cNvPr>
          <p:cNvSpPr/>
          <p:nvPr/>
        </p:nvSpPr>
        <p:spPr>
          <a:xfrm>
            <a:off x="9818920" y="1825625"/>
            <a:ext cx="71952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9D628F-823B-B647-9AF9-31B835D7BF38}"/>
              </a:ext>
            </a:extLst>
          </p:cNvPr>
          <p:cNvSpPr/>
          <p:nvPr/>
        </p:nvSpPr>
        <p:spPr>
          <a:xfrm>
            <a:off x="10872851" y="3076040"/>
            <a:ext cx="71952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83B361-2EA3-1C42-B01D-D0821070DE1B}"/>
              </a:ext>
            </a:extLst>
          </p:cNvPr>
          <p:cNvSpPr/>
          <p:nvPr/>
        </p:nvSpPr>
        <p:spPr>
          <a:xfrm>
            <a:off x="10505065" y="4532102"/>
            <a:ext cx="71952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2B6A57-1AFA-C34F-A409-E38F62B1B1BE}"/>
              </a:ext>
            </a:extLst>
          </p:cNvPr>
          <p:cNvSpPr/>
          <p:nvPr/>
        </p:nvSpPr>
        <p:spPr>
          <a:xfrm>
            <a:off x="9228936" y="4532102"/>
            <a:ext cx="71952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59A899-544A-C84C-B95F-D126551C506B}"/>
              </a:ext>
            </a:extLst>
          </p:cNvPr>
          <p:cNvSpPr/>
          <p:nvPr/>
        </p:nvSpPr>
        <p:spPr>
          <a:xfrm>
            <a:off x="8686243" y="3076040"/>
            <a:ext cx="71952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B7E349-CABE-6F42-8F1B-1F1E4098DBD2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0433076" y="2426986"/>
            <a:ext cx="545147" cy="75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1D5407-EEE4-CD42-8A94-CB922CA4151E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10978223" y="3780578"/>
            <a:ext cx="254392" cy="783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50BAB-F0D2-EF46-AE44-4133C4891540}"/>
              </a:ext>
            </a:extLst>
          </p:cNvPr>
          <p:cNvCxnSpPr>
            <a:stCxn id="6" idx="2"/>
            <a:endCxn id="7" idx="6"/>
          </p:cNvCxnSpPr>
          <p:nvPr/>
        </p:nvCxnSpPr>
        <p:spPr>
          <a:xfrm flipH="1">
            <a:off x="9948464" y="4884371"/>
            <a:ext cx="556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0E00FC-40B4-6340-939D-524BB178F408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9046007" y="3780578"/>
            <a:ext cx="288301" cy="85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B3A510-6FA7-DD46-8869-5A56BA48FE86}"/>
              </a:ext>
            </a:extLst>
          </p:cNvPr>
          <p:cNvCxnSpPr>
            <a:cxnSpLocks/>
            <a:stCxn id="8" idx="7"/>
            <a:endCxn id="4" idx="3"/>
          </p:cNvCxnSpPr>
          <p:nvPr/>
        </p:nvCxnSpPr>
        <p:spPr>
          <a:xfrm flipV="1">
            <a:off x="9300399" y="2426986"/>
            <a:ext cx="623893" cy="75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7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7871-E8BF-E143-B1AE-3B1139F6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High Priority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90CA1-60BD-A747-A900-5370B8ED7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483"/>
            <a:ext cx="10515600" cy="35316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81BFF-4505-F843-99F6-24152C5B943B}"/>
              </a:ext>
            </a:extLst>
          </p:cNvPr>
          <p:cNvSpPr txBox="1"/>
          <p:nvPr/>
        </p:nvSpPr>
        <p:spPr>
          <a:xfrm>
            <a:off x="2247441" y="5971142"/>
            <a:ext cx="6935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Higher priority can improve RTT by up to 40%</a:t>
            </a:r>
          </a:p>
        </p:txBody>
      </p:sp>
    </p:spTree>
    <p:extLst>
      <p:ext uri="{BB962C8B-B14F-4D97-AF65-F5344CB8AC3E}">
        <p14:creationId xmlns:p14="http://schemas.microsoft.com/office/powerpoint/2010/main" val="76384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648C-1DB2-5646-8E44-32DEA3BB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Average Network Behavior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F1F03-F82D-8D4F-A59A-07D3B3992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7608"/>
            <a:ext cx="10515600" cy="38073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E1587-C21D-4B4E-AB88-ACB98A597616}"/>
              </a:ext>
            </a:extLst>
          </p:cNvPr>
          <p:cNvSpPr txBox="1"/>
          <p:nvPr/>
        </p:nvSpPr>
        <p:spPr>
          <a:xfrm>
            <a:off x="280593" y="6050290"/>
            <a:ext cx="1163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WL4 improves average RTT by up to 38% with minimal impact on throughput</a:t>
            </a:r>
          </a:p>
        </p:txBody>
      </p:sp>
    </p:spTree>
    <p:extLst>
      <p:ext uri="{BB962C8B-B14F-4D97-AF65-F5344CB8AC3E}">
        <p14:creationId xmlns:p14="http://schemas.microsoft.com/office/powerpoint/2010/main" val="197616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BEE5-A02E-894E-8A4F-6B45EAA2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Division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F7EA7-9C6F-A044-BCE5-D2ECE12A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129" y="1340883"/>
            <a:ext cx="920774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CA592A-159E-F047-BFB1-1ABF71CE9D5F}"/>
              </a:ext>
            </a:extLst>
          </p:cNvPr>
          <p:cNvSpPr txBox="1"/>
          <p:nvPr/>
        </p:nvSpPr>
        <p:spPr>
          <a:xfrm>
            <a:off x="641109" y="6061307"/>
            <a:ext cx="10909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WL4 can accurately prioritize medium capacity between competing links</a:t>
            </a:r>
          </a:p>
        </p:txBody>
      </p:sp>
    </p:spTree>
    <p:extLst>
      <p:ext uri="{BB962C8B-B14F-4D97-AF65-F5344CB8AC3E}">
        <p14:creationId xmlns:p14="http://schemas.microsoft.com/office/powerpoint/2010/main" val="1097744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EBDF-8A8D-4E46-916D-A9843AF1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Unscheduled Traffic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BB03F-0C11-C844-8F57-B7C14167A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5150"/>
            <a:ext cx="6457245" cy="23186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C01D2-47EE-1445-9EA4-A53097A5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45" y="3292400"/>
            <a:ext cx="5836356" cy="195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B7E54-FC80-4147-9759-D255CC31A6C9}"/>
              </a:ext>
            </a:extLst>
          </p:cNvPr>
          <p:cNvSpPr txBox="1"/>
          <p:nvPr/>
        </p:nvSpPr>
        <p:spPr>
          <a:xfrm>
            <a:off x="79481" y="6072324"/>
            <a:ext cx="12033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Uncoordinated links do not impact the performance of  WL4 links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69586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856-0191-C04F-B6A9-896D0E97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B91C-C9E1-9F4C-B8AD-9A18AFE7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demands have been growing while </a:t>
            </a:r>
            <a:r>
              <a:rPr lang="en-US" dirty="0" err="1"/>
              <a:t>WiFi</a:t>
            </a:r>
            <a:r>
              <a:rPr lang="en-US" dirty="0"/>
              <a:t> MAC has been mostly unchanged for almost 20 years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improvements with minimal system modifications are feasible leveraging soft scheduling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STPP can introduce up to 40% latency reduction without sacrificing throughput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3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295CB-0C55-F64F-A252-D305C7CD3DCF}"/>
              </a:ext>
            </a:extLst>
          </p:cNvPr>
          <p:cNvGrpSpPr>
            <a:grpSpLocks noChangeAspect="1"/>
          </p:cNvGrpSpPr>
          <p:nvPr/>
        </p:nvGrpSpPr>
        <p:grpSpPr>
          <a:xfrm>
            <a:off x="1726534" y="1814185"/>
            <a:ext cx="1666873" cy="1296247"/>
            <a:chOff x="3843580" y="1632711"/>
            <a:chExt cx="4584857" cy="35654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A4AFF2-00CE-7E44-B607-9D36424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66768">
              <a:off x="4191000" y="2000250"/>
              <a:ext cx="3810000" cy="28575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4F9BA-D1B7-F843-BD09-5B43A2007912}"/>
                </a:ext>
              </a:extLst>
            </p:cNvPr>
            <p:cNvSpPr/>
            <p:nvPr/>
          </p:nvSpPr>
          <p:spPr>
            <a:xfrm>
              <a:off x="4269782" y="1632711"/>
              <a:ext cx="3970877" cy="107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10FF0A-ECEE-B848-BD80-1F78DF26F2FB}"/>
                </a:ext>
              </a:extLst>
            </p:cNvPr>
            <p:cNvSpPr/>
            <p:nvPr/>
          </p:nvSpPr>
          <p:spPr>
            <a:xfrm>
              <a:off x="3951340" y="4235757"/>
              <a:ext cx="3970877" cy="96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262538-3F33-7C45-BD58-897567B95130}"/>
                </a:ext>
              </a:extLst>
            </p:cNvPr>
            <p:cNvSpPr/>
            <p:nvPr/>
          </p:nvSpPr>
          <p:spPr>
            <a:xfrm rot="4355176">
              <a:off x="6714613" y="2804764"/>
              <a:ext cx="2630469" cy="79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E1BEDC-5B08-7640-9883-9CF2EEE55D5C}"/>
                </a:ext>
              </a:extLst>
            </p:cNvPr>
            <p:cNvSpPr/>
            <p:nvPr/>
          </p:nvSpPr>
          <p:spPr>
            <a:xfrm>
              <a:off x="3843580" y="4021066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D8B0A-868F-D546-8421-259346FE5617}"/>
                </a:ext>
              </a:extLst>
            </p:cNvPr>
            <p:cNvSpPr/>
            <p:nvPr/>
          </p:nvSpPr>
          <p:spPr>
            <a:xfrm>
              <a:off x="3893793" y="23702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9C6E3-166B-1C4F-8707-352EA5801407}"/>
                </a:ext>
              </a:extLst>
            </p:cNvPr>
            <p:cNvSpPr/>
            <p:nvPr/>
          </p:nvSpPr>
          <p:spPr>
            <a:xfrm rot="169716">
              <a:off x="6342626" y="22825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44BD7B-3C31-3C44-A80E-ABE097D6830B}"/>
                </a:ext>
              </a:extLst>
            </p:cNvPr>
            <p:cNvSpPr/>
            <p:nvPr/>
          </p:nvSpPr>
          <p:spPr>
            <a:xfrm rot="21437049">
              <a:off x="6605811" y="4187036"/>
              <a:ext cx="1373583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3AB4F2AB-8485-D94C-AAD4-B78E7E13D4B3}"/>
              </a:ext>
            </a:extLst>
          </p:cNvPr>
          <p:cNvSpPr/>
          <p:nvPr/>
        </p:nvSpPr>
        <p:spPr>
          <a:xfrm>
            <a:off x="139528" y="2969812"/>
            <a:ext cx="11987156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0ABDC-AA0F-B242-AE66-3E80D26556DC}"/>
              </a:ext>
            </a:extLst>
          </p:cNvPr>
          <p:cNvCxnSpPr>
            <a:cxnSpLocks/>
          </p:cNvCxnSpPr>
          <p:nvPr/>
        </p:nvCxnSpPr>
        <p:spPr>
          <a:xfrm flipH="1" flipV="1">
            <a:off x="2758048" y="2811509"/>
            <a:ext cx="4881" cy="2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38DE3-1F64-0146-BBCE-D36F63A204DC}"/>
              </a:ext>
            </a:extLst>
          </p:cNvPr>
          <p:cNvSpPr/>
          <p:nvPr/>
        </p:nvSpPr>
        <p:spPr>
          <a:xfrm>
            <a:off x="1021470" y="1437913"/>
            <a:ext cx="240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IEEE 802.11- Legacy</a:t>
            </a:r>
          </a:p>
          <a:p>
            <a:pPr algn="ctr"/>
            <a:r>
              <a:rPr lang="en-US" dirty="0"/>
              <a:t>2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19182-386D-CC44-80CF-1CF9646B9B35}"/>
              </a:ext>
            </a:extLst>
          </p:cNvPr>
          <p:cNvSpPr/>
          <p:nvPr/>
        </p:nvSpPr>
        <p:spPr>
          <a:xfrm>
            <a:off x="1621649" y="968760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D4DD5A-8E00-B442-9A8E-6C24B0F9D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743" y="1410100"/>
            <a:ext cx="1405536" cy="7320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CFEA008-798B-6F49-8826-03FF9DF2C9D1}"/>
              </a:ext>
            </a:extLst>
          </p:cNvPr>
          <p:cNvSpPr/>
          <p:nvPr/>
        </p:nvSpPr>
        <p:spPr>
          <a:xfrm>
            <a:off x="3388212" y="687248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802.11-b</a:t>
            </a:r>
          </a:p>
          <a:p>
            <a:pPr algn="ctr"/>
            <a:r>
              <a:rPr lang="en-US" dirty="0"/>
              <a:t>11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59145E-4F2A-7E42-BD72-F4B132B41155}"/>
              </a:ext>
            </a:extLst>
          </p:cNvPr>
          <p:cNvSpPr/>
          <p:nvPr/>
        </p:nvSpPr>
        <p:spPr>
          <a:xfrm>
            <a:off x="3630668" y="26901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1999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B73B55-DC36-7146-942F-9CBD48B0482C}"/>
              </a:ext>
            </a:extLst>
          </p:cNvPr>
          <p:cNvCxnSpPr>
            <a:cxnSpLocks/>
          </p:cNvCxnSpPr>
          <p:nvPr/>
        </p:nvCxnSpPr>
        <p:spPr>
          <a:xfrm flipV="1">
            <a:off x="3682894" y="2205904"/>
            <a:ext cx="0" cy="90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ED591E-167D-3242-AB53-53B058364C4E}"/>
              </a:ext>
            </a:extLst>
          </p:cNvPr>
          <p:cNvSpPr/>
          <p:nvPr/>
        </p:nvSpPr>
        <p:spPr>
          <a:xfrm>
            <a:off x="5217398" y="614149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4C83E09-7519-AA42-B43B-EDA5819F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530" y="1537833"/>
            <a:ext cx="1121823" cy="90194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B72D9F-5872-F347-9857-E0728C72B4AA}"/>
              </a:ext>
            </a:extLst>
          </p:cNvPr>
          <p:cNvCxnSpPr>
            <a:cxnSpLocks/>
          </p:cNvCxnSpPr>
          <p:nvPr/>
        </p:nvCxnSpPr>
        <p:spPr>
          <a:xfrm flipV="1">
            <a:off x="5533890" y="2467245"/>
            <a:ext cx="0" cy="64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2CAA3-245B-ED4E-9FAD-FC2EF485B30D}"/>
              </a:ext>
            </a:extLst>
          </p:cNvPr>
          <p:cNvSpPr/>
          <p:nvPr/>
        </p:nvSpPr>
        <p:spPr>
          <a:xfrm>
            <a:off x="5063793" y="968760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802.11-g</a:t>
            </a:r>
          </a:p>
          <a:p>
            <a:pPr algn="ctr"/>
            <a:r>
              <a:rPr lang="en-US" dirty="0"/>
              <a:t>54 </a:t>
            </a:r>
            <a:r>
              <a:rPr lang="en-US" dirty="0" err="1"/>
              <a:t>Mbps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DC13587-8E8D-AE4C-A654-3A47EAF4F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319" y="2445395"/>
            <a:ext cx="488151" cy="36611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125719-B188-254C-8B5A-D6D0243AA5D5}"/>
              </a:ext>
            </a:extLst>
          </p:cNvPr>
          <p:cNvCxnSpPr>
            <a:cxnSpLocks/>
          </p:cNvCxnSpPr>
          <p:nvPr/>
        </p:nvCxnSpPr>
        <p:spPr>
          <a:xfrm flipV="1">
            <a:off x="8405394" y="2855893"/>
            <a:ext cx="1" cy="25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2800A-EE3D-3F40-8A16-6C793E8040E7}"/>
              </a:ext>
            </a:extLst>
          </p:cNvPr>
          <p:cNvSpPr/>
          <p:nvPr/>
        </p:nvSpPr>
        <p:spPr>
          <a:xfrm>
            <a:off x="7658108" y="1787361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802.11-n</a:t>
            </a:r>
          </a:p>
          <a:p>
            <a:pPr algn="ctr"/>
            <a:r>
              <a:rPr lang="en-US" dirty="0"/>
              <a:t>288/600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539AB4-911A-4146-A808-496288181C19}"/>
              </a:ext>
            </a:extLst>
          </p:cNvPr>
          <p:cNvSpPr/>
          <p:nvPr/>
        </p:nvSpPr>
        <p:spPr>
          <a:xfrm>
            <a:off x="7814672" y="1495943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2009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15C1851-40A3-CF46-B46D-1E94D20FF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039" y="1009076"/>
            <a:ext cx="1235529" cy="885462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E6E1D2-7622-6D4B-8479-BF30CEF746DA}"/>
              </a:ext>
            </a:extLst>
          </p:cNvPr>
          <p:cNvCxnSpPr>
            <a:cxnSpLocks/>
          </p:cNvCxnSpPr>
          <p:nvPr/>
        </p:nvCxnSpPr>
        <p:spPr>
          <a:xfrm flipV="1">
            <a:off x="10156746" y="1957354"/>
            <a:ext cx="0" cy="11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C7ACDCE-0448-4142-9173-A5773D76765A}"/>
              </a:ext>
            </a:extLst>
          </p:cNvPr>
          <p:cNvSpPr/>
          <p:nvPr/>
        </p:nvSpPr>
        <p:spPr>
          <a:xfrm>
            <a:off x="9373333" y="440377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IEEE 802.11-ac</a:t>
            </a:r>
          </a:p>
          <a:p>
            <a:pPr algn="ctr"/>
            <a:r>
              <a:rPr lang="en-US" dirty="0"/>
              <a:t>0.3-3 Gbps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C9E700-B89C-D74E-8AB1-DF30296E1D78}"/>
              </a:ext>
            </a:extLst>
          </p:cNvPr>
          <p:cNvSpPr/>
          <p:nvPr/>
        </p:nvSpPr>
        <p:spPr>
          <a:xfrm>
            <a:off x="9839277" y="132671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2013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0B9980-E648-A740-9FAC-B3EF6188CDB6}"/>
              </a:ext>
            </a:extLst>
          </p:cNvPr>
          <p:cNvGrpSpPr/>
          <p:nvPr/>
        </p:nvGrpSpPr>
        <p:grpSpPr>
          <a:xfrm>
            <a:off x="299926" y="3228696"/>
            <a:ext cx="11951883" cy="3703409"/>
            <a:chOff x="299926" y="3228696"/>
            <a:chExt cx="11951883" cy="370340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B90CF9-5557-0A48-9A02-032005715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16" y="3307737"/>
              <a:ext cx="1" cy="430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1A03B7-EC4A-5248-8768-E45467D8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395755" y="3867188"/>
              <a:ext cx="998503" cy="87369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8C92C0-80A9-F14A-9A43-790B475A9EB9}"/>
                </a:ext>
              </a:extLst>
            </p:cNvPr>
            <p:cNvSpPr/>
            <p:nvPr/>
          </p:nvSpPr>
          <p:spPr>
            <a:xfrm>
              <a:off x="299926" y="479560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1993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6EEA27-1ACA-C149-B6EB-6AD0FC68E6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1484" y="3278703"/>
              <a:ext cx="0" cy="1374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F49FE9-2932-AA42-8F0A-5239AD677EBC}"/>
                </a:ext>
              </a:extLst>
            </p:cNvPr>
            <p:cNvSpPr/>
            <p:nvPr/>
          </p:nvSpPr>
          <p:spPr>
            <a:xfrm>
              <a:off x="1390406" y="533762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1995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F21A686-6B43-F94A-AE99-0738B77A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1282081" y="4836315"/>
              <a:ext cx="1263344" cy="381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3058AB5-EC01-B446-AE55-ED1AD9D40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2327431" y="3889816"/>
              <a:ext cx="1968350" cy="67711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5F5C1E-528F-F541-9BF9-BD4A54B47F23}"/>
                </a:ext>
              </a:extLst>
            </p:cNvPr>
            <p:cNvCxnSpPr>
              <a:cxnSpLocks/>
            </p:cNvCxnSpPr>
            <p:nvPr/>
          </p:nvCxnSpPr>
          <p:spPr>
            <a:xfrm>
              <a:off x="3250225" y="3307737"/>
              <a:ext cx="0" cy="536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81BCC0-E66E-D342-BD16-DF01E397C6E4}"/>
                </a:ext>
              </a:extLst>
            </p:cNvPr>
            <p:cNvSpPr/>
            <p:nvPr/>
          </p:nvSpPr>
          <p:spPr>
            <a:xfrm>
              <a:off x="2767872" y="462420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1998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5E3D773-E31A-4E41-84DF-5DA0B128A5AF}"/>
                </a:ext>
              </a:extLst>
            </p:cNvPr>
            <p:cNvCxnSpPr>
              <a:cxnSpLocks/>
            </p:cNvCxnSpPr>
            <p:nvPr/>
          </p:nvCxnSpPr>
          <p:spPr>
            <a:xfrm>
              <a:off x="6508255" y="3307662"/>
              <a:ext cx="0" cy="658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8F5A37B-4CF4-5048-B1C9-45D7BCB5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5375931" y="4087098"/>
              <a:ext cx="1562844" cy="65378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269AB36-F018-0146-BF59-83CE98429F2D}"/>
                </a:ext>
              </a:extLst>
            </p:cNvPr>
            <p:cNvSpPr/>
            <p:nvPr/>
          </p:nvSpPr>
          <p:spPr>
            <a:xfrm>
              <a:off x="5848407" y="4767868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2005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170E94-FF6D-1741-9BCA-B8AAF3FC1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7216450" y="4236637"/>
              <a:ext cx="431098" cy="82339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B6F6C2E-5176-0046-89F5-783BD9747088}"/>
                </a:ext>
              </a:extLst>
            </p:cNvPr>
            <p:cNvSpPr/>
            <p:nvPr/>
          </p:nvSpPr>
          <p:spPr>
            <a:xfrm>
              <a:off x="6940921" y="55619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2007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7AA4175-EFEF-EB49-BB36-2E2FA78A27FC}"/>
                </a:ext>
              </a:extLst>
            </p:cNvPr>
            <p:cNvCxnSpPr>
              <a:cxnSpLocks/>
            </p:cNvCxnSpPr>
            <p:nvPr/>
          </p:nvCxnSpPr>
          <p:spPr>
            <a:xfrm>
              <a:off x="7418942" y="3228696"/>
              <a:ext cx="0" cy="825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AE1C6E8-DA0B-7E45-AC7D-9CB541E4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</a:blip>
            <a:stretch>
              <a:fillRect/>
            </a:stretch>
          </p:blipFill>
          <p:spPr>
            <a:xfrm>
              <a:off x="6717148" y="5228282"/>
              <a:ext cx="1444171" cy="38924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6B7A69E-5D1F-5147-81D5-7D804D05AE1E}"/>
                </a:ext>
              </a:extLst>
            </p:cNvPr>
            <p:cNvCxnSpPr>
              <a:cxnSpLocks/>
            </p:cNvCxnSpPr>
            <p:nvPr/>
          </p:nvCxnSpPr>
          <p:spPr>
            <a:xfrm>
              <a:off x="11636644" y="3285601"/>
              <a:ext cx="0" cy="452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9350C85-C044-8848-BFF4-010039A3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10852568" y="4169776"/>
              <a:ext cx="1270078" cy="107060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C8FB580-F065-0144-80B8-06CAC18D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</a:blip>
            <a:stretch>
              <a:fillRect/>
            </a:stretch>
          </p:blipFill>
          <p:spPr>
            <a:xfrm>
              <a:off x="9833236" y="3603567"/>
              <a:ext cx="2222500" cy="571500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3F29BB-A5EA-CC45-A305-346FAA76DEDE}"/>
                </a:ext>
              </a:extLst>
            </p:cNvPr>
            <p:cNvSpPr/>
            <p:nvPr/>
          </p:nvSpPr>
          <p:spPr>
            <a:xfrm>
              <a:off x="11020343" y="53023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2016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338A8FC-A725-9E4C-9141-B3F5E3614F5B}"/>
                </a:ext>
              </a:extLst>
            </p:cNvPr>
            <p:cNvCxnSpPr>
              <a:cxnSpLocks/>
            </p:cNvCxnSpPr>
            <p:nvPr/>
          </p:nvCxnSpPr>
          <p:spPr>
            <a:xfrm>
              <a:off x="4612823" y="3340724"/>
              <a:ext cx="0" cy="746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2C84513-9565-CB44-953B-EDC51ABC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4288004" y="4159602"/>
              <a:ext cx="647700" cy="59690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7818ED2-85C4-3541-8D84-D3E0A7B80163}"/>
                </a:ext>
              </a:extLst>
            </p:cNvPr>
            <p:cNvSpPr/>
            <p:nvPr/>
          </p:nvSpPr>
          <p:spPr>
            <a:xfrm>
              <a:off x="4121745" y="4808300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656D550-C91F-7C4B-AB71-B389BE1F7EE0}"/>
                </a:ext>
              </a:extLst>
            </p:cNvPr>
            <p:cNvSpPr txBox="1"/>
            <p:nvPr/>
          </p:nvSpPr>
          <p:spPr>
            <a:xfrm>
              <a:off x="1620758" y="5939144"/>
              <a:ext cx="2284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Static Content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A120DDE-117B-4544-8A16-AA96EAE7168E}"/>
                </a:ext>
              </a:extLst>
            </p:cNvPr>
            <p:cNvSpPr txBox="1"/>
            <p:nvPr/>
          </p:nvSpPr>
          <p:spPr>
            <a:xfrm>
              <a:off x="6238448" y="5931296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Video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E037F7-72FE-D046-9F3F-EADAD6203139}"/>
                </a:ext>
              </a:extLst>
            </p:cNvPr>
            <p:cNvSpPr txBox="1"/>
            <p:nvPr/>
          </p:nvSpPr>
          <p:spPr>
            <a:xfrm>
              <a:off x="9871136" y="5547110"/>
              <a:ext cx="2380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Augmented and Virtual </a:t>
              </a:r>
              <a:b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Reality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A20CB33F-3C02-444C-9BDD-F192F1F6A6CA}"/>
                </a:ext>
              </a:extLst>
            </p:cNvPr>
            <p:cNvSpPr/>
            <p:nvPr/>
          </p:nvSpPr>
          <p:spPr>
            <a:xfrm>
              <a:off x="982603" y="4000055"/>
              <a:ext cx="9731608" cy="167251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Evolving requirements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84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295CB-0C55-F64F-A252-D305C7CD3DCF}"/>
              </a:ext>
            </a:extLst>
          </p:cNvPr>
          <p:cNvGrpSpPr>
            <a:grpSpLocks noChangeAspect="1"/>
          </p:cNvGrpSpPr>
          <p:nvPr/>
        </p:nvGrpSpPr>
        <p:grpSpPr>
          <a:xfrm>
            <a:off x="1726534" y="1814185"/>
            <a:ext cx="1666873" cy="1296247"/>
            <a:chOff x="3843580" y="1632711"/>
            <a:chExt cx="4584857" cy="35654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A4AFF2-00CE-7E44-B607-9D36424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666768">
              <a:off x="4191000" y="2000250"/>
              <a:ext cx="3810000" cy="28575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4F9BA-D1B7-F843-BD09-5B43A2007912}"/>
                </a:ext>
              </a:extLst>
            </p:cNvPr>
            <p:cNvSpPr/>
            <p:nvPr/>
          </p:nvSpPr>
          <p:spPr>
            <a:xfrm>
              <a:off x="4269782" y="1632711"/>
              <a:ext cx="3970877" cy="107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10FF0A-ECEE-B848-BD80-1F78DF26F2FB}"/>
                </a:ext>
              </a:extLst>
            </p:cNvPr>
            <p:cNvSpPr/>
            <p:nvPr/>
          </p:nvSpPr>
          <p:spPr>
            <a:xfrm>
              <a:off x="3951340" y="4235757"/>
              <a:ext cx="3970877" cy="96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262538-3F33-7C45-BD58-897567B95130}"/>
                </a:ext>
              </a:extLst>
            </p:cNvPr>
            <p:cNvSpPr/>
            <p:nvPr/>
          </p:nvSpPr>
          <p:spPr>
            <a:xfrm rot="4355176">
              <a:off x="6714613" y="2804764"/>
              <a:ext cx="2630469" cy="79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E1BEDC-5B08-7640-9883-9CF2EEE55D5C}"/>
                </a:ext>
              </a:extLst>
            </p:cNvPr>
            <p:cNvSpPr/>
            <p:nvPr/>
          </p:nvSpPr>
          <p:spPr>
            <a:xfrm>
              <a:off x="3843580" y="4021066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D8B0A-868F-D546-8421-259346FE5617}"/>
                </a:ext>
              </a:extLst>
            </p:cNvPr>
            <p:cNvSpPr/>
            <p:nvPr/>
          </p:nvSpPr>
          <p:spPr>
            <a:xfrm>
              <a:off x="3893793" y="23702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9C6E3-166B-1C4F-8707-352EA5801407}"/>
                </a:ext>
              </a:extLst>
            </p:cNvPr>
            <p:cNvSpPr/>
            <p:nvPr/>
          </p:nvSpPr>
          <p:spPr>
            <a:xfrm rot="169716">
              <a:off x="6342626" y="22825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44BD7B-3C31-3C44-A80E-ABE097D6830B}"/>
                </a:ext>
              </a:extLst>
            </p:cNvPr>
            <p:cNvSpPr/>
            <p:nvPr/>
          </p:nvSpPr>
          <p:spPr>
            <a:xfrm rot="21437049">
              <a:off x="6605811" y="4187036"/>
              <a:ext cx="1373583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3AB4F2AB-8485-D94C-AAD4-B78E7E13D4B3}"/>
              </a:ext>
            </a:extLst>
          </p:cNvPr>
          <p:cNvSpPr/>
          <p:nvPr/>
        </p:nvSpPr>
        <p:spPr>
          <a:xfrm>
            <a:off x="139528" y="2969812"/>
            <a:ext cx="11987156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0ABDC-AA0F-B242-AE66-3E80D26556DC}"/>
              </a:ext>
            </a:extLst>
          </p:cNvPr>
          <p:cNvCxnSpPr>
            <a:cxnSpLocks/>
          </p:cNvCxnSpPr>
          <p:nvPr/>
        </p:nvCxnSpPr>
        <p:spPr>
          <a:xfrm flipH="1" flipV="1">
            <a:off x="2758048" y="2811509"/>
            <a:ext cx="4881" cy="2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38DE3-1F64-0146-BBCE-D36F63A204DC}"/>
              </a:ext>
            </a:extLst>
          </p:cNvPr>
          <p:cNvSpPr/>
          <p:nvPr/>
        </p:nvSpPr>
        <p:spPr>
          <a:xfrm>
            <a:off x="1021470" y="1437913"/>
            <a:ext cx="240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 Legacy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19182-386D-CC44-80CF-1CF9646B9B35}"/>
              </a:ext>
            </a:extLst>
          </p:cNvPr>
          <p:cNvSpPr/>
          <p:nvPr/>
        </p:nvSpPr>
        <p:spPr>
          <a:xfrm>
            <a:off x="1621649" y="968760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1997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D4DD5A-8E00-B442-9A8E-6C24B0F9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467743" y="1410100"/>
            <a:ext cx="1405536" cy="7320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CFEA008-798B-6F49-8826-03FF9DF2C9D1}"/>
              </a:ext>
            </a:extLst>
          </p:cNvPr>
          <p:cNvSpPr/>
          <p:nvPr/>
        </p:nvSpPr>
        <p:spPr>
          <a:xfrm>
            <a:off x="3388212" y="687248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802.11-b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11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59145E-4F2A-7E42-BD72-F4B132B41155}"/>
              </a:ext>
            </a:extLst>
          </p:cNvPr>
          <p:cNvSpPr/>
          <p:nvPr/>
        </p:nvSpPr>
        <p:spPr>
          <a:xfrm>
            <a:off x="3630668" y="26901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1999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B73B55-DC36-7146-942F-9CBD48B0482C}"/>
              </a:ext>
            </a:extLst>
          </p:cNvPr>
          <p:cNvCxnSpPr>
            <a:cxnSpLocks/>
          </p:cNvCxnSpPr>
          <p:nvPr/>
        </p:nvCxnSpPr>
        <p:spPr>
          <a:xfrm flipV="1">
            <a:off x="3682894" y="2205904"/>
            <a:ext cx="0" cy="90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ED591E-167D-3242-AB53-53B058364C4E}"/>
              </a:ext>
            </a:extLst>
          </p:cNvPr>
          <p:cNvSpPr/>
          <p:nvPr/>
        </p:nvSpPr>
        <p:spPr>
          <a:xfrm>
            <a:off x="5217398" y="614149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4C83E09-7519-AA42-B43B-EDA5819F79A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035530" y="1537833"/>
            <a:ext cx="1121823" cy="90194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B72D9F-5872-F347-9857-E0728C72B4AA}"/>
              </a:ext>
            </a:extLst>
          </p:cNvPr>
          <p:cNvCxnSpPr>
            <a:cxnSpLocks/>
          </p:cNvCxnSpPr>
          <p:nvPr/>
        </p:nvCxnSpPr>
        <p:spPr>
          <a:xfrm flipV="1">
            <a:off x="5533890" y="2467245"/>
            <a:ext cx="0" cy="64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2CAA3-245B-ED4E-9FAD-FC2EF485B30D}"/>
              </a:ext>
            </a:extLst>
          </p:cNvPr>
          <p:cNvSpPr/>
          <p:nvPr/>
        </p:nvSpPr>
        <p:spPr>
          <a:xfrm>
            <a:off x="5063793" y="968760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802.11-g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54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DC13587-8E8D-AE4C-A654-3A47EAF4F5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161319" y="2445395"/>
            <a:ext cx="488151" cy="36611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125719-B188-254C-8B5A-D6D0243AA5D5}"/>
              </a:ext>
            </a:extLst>
          </p:cNvPr>
          <p:cNvCxnSpPr>
            <a:cxnSpLocks/>
          </p:cNvCxnSpPr>
          <p:nvPr/>
        </p:nvCxnSpPr>
        <p:spPr>
          <a:xfrm flipV="1">
            <a:off x="8405394" y="2855893"/>
            <a:ext cx="1" cy="25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2800A-EE3D-3F40-8A16-6C793E8040E7}"/>
              </a:ext>
            </a:extLst>
          </p:cNvPr>
          <p:cNvSpPr/>
          <p:nvPr/>
        </p:nvSpPr>
        <p:spPr>
          <a:xfrm>
            <a:off x="7658108" y="1787361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288/600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539AB4-911A-4146-A808-496288181C19}"/>
              </a:ext>
            </a:extLst>
          </p:cNvPr>
          <p:cNvSpPr/>
          <p:nvPr/>
        </p:nvSpPr>
        <p:spPr>
          <a:xfrm>
            <a:off x="7814672" y="1495943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2009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15C1851-40A3-CF46-B46D-1E94D20FF49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617039" y="1009076"/>
            <a:ext cx="1235529" cy="885462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E6E1D2-7622-6D4B-8479-BF30CEF746DA}"/>
              </a:ext>
            </a:extLst>
          </p:cNvPr>
          <p:cNvCxnSpPr>
            <a:cxnSpLocks/>
          </p:cNvCxnSpPr>
          <p:nvPr/>
        </p:nvCxnSpPr>
        <p:spPr>
          <a:xfrm flipV="1">
            <a:off x="10156746" y="1957354"/>
            <a:ext cx="0" cy="11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C7ACDCE-0448-4142-9173-A5773D76765A}"/>
              </a:ext>
            </a:extLst>
          </p:cNvPr>
          <p:cNvSpPr/>
          <p:nvPr/>
        </p:nvSpPr>
        <p:spPr>
          <a:xfrm>
            <a:off x="9373333" y="440377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802.11-ac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0.3-3 Gbps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C9E700-B89C-D74E-8AB1-DF30296E1D78}"/>
              </a:ext>
            </a:extLst>
          </p:cNvPr>
          <p:cNvSpPr/>
          <p:nvPr/>
        </p:nvSpPr>
        <p:spPr>
          <a:xfrm>
            <a:off x="9839277" y="132671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0B9980-E648-A740-9FAC-B3EF6188CDB6}"/>
              </a:ext>
            </a:extLst>
          </p:cNvPr>
          <p:cNvGrpSpPr/>
          <p:nvPr/>
        </p:nvGrpSpPr>
        <p:grpSpPr>
          <a:xfrm>
            <a:off x="299926" y="3228696"/>
            <a:ext cx="11951883" cy="3703409"/>
            <a:chOff x="299926" y="3228696"/>
            <a:chExt cx="11951883" cy="370340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B90CF9-5557-0A48-9A02-032005715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16" y="3307737"/>
              <a:ext cx="1" cy="430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1A03B7-EC4A-5248-8768-E45467D8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395755" y="3867188"/>
              <a:ext cx="998503" cy="87369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8C92C0-80A9-F14A-9A43-790B475A9EB9}"/>
                </a:ext>
              </a:extLst>
            </p:cNvPr>
            <p:cNvSpPr/>
            <p:nvPr/>
          </p:nvSpPr>
          <p:spPr>
            <a:xfrm>
              <a:off x="299926" y="479560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1993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6EEA27-1ACA-C149-B6EB-6AD0FC68E6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1484" y="3278703"/>
              <a:ext cx="0" cy="1374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F49FE9-2932-AA42-8F0A-5239AD677EBC}"/>
                </a:ext>
              </a:extLst>
            </p:cNvPr>
            <p:cNvSpPr/>
            <p:nvPr/>
          </p:nvSpPr>
          <p:spPr>
            <a:xfrm>
              <a:off x="1390406" y="533762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1995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F21A686-6B43-F94A-AE99-0738B77A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1282081" y="4836315"/>
              <a:ext cx="1263344" cy="381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3058AB5-EC01-B446-AE55-ED1AD9D40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2327431" y="3889816"/>
              <a:ext cx="1968350" cy="67711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5F5C1E-528F-F541-9BF9-BD4A54B47F23}"/>
                </a:ext>
              </a:extLst>
            </p:cNvPr>
            <p:cNvCxnSpPr>
              <a:cxnSpLocks/>
            </p:cNvCxnSpPr>
            <p:nvPr/>
          </p:nvCxnSpPr>
          <p:spPr>
            <a:xfrm>
              <a:off x="3250225" y="3307737"/>
              <a:ext cx="0" cy="536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81BCC0-E66E-D342-BD16-DF01E397C6E4}"/>
                </a:ext>
              </a:extLst>
            </p:cNvPr>
            <p:cNvSpPr/>
            <p:nvPr/>
          </p:nvSpPr>
          <p:spPr>
            <a:xfrm>
              <a:off x="2767872" y="462420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1998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5E3D773-E31A-4E41-84DF-5DA0B128A5AF}"/>
                </a:ext>
              </a:extLst>
            </p:cNvPr>
            <p:cNvCxnSpPr>
              <a:cxnSpLocks/>
            </p:cNvCxnSpPr>
            <p:nvPr/>
          </p:nvCxnSpPr>
          <p:spPr>
            <a:xfrm>
              <a:off x="6508255" y="3307662"/>
              <a:ext cx="0" cy="658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8F5A37B-4CF4-5048-B1C9-45D7BCB5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5375931" y="4087098"/>
              <a:ext cx="1562844" cy="65378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269AB36-F018-0146-BF59-83CE98429F2D}"/>
                </a:ext>
              </a:extLst>
            </p:cNvPr>
            <p:cNvSpPr/>
            <p:nvPr/>
          </p:nvSpPr>
          <p:spPr>
            <a:xfrm>
              <a:off x="5848407" y="4767868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2005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170E94-FF6D-1741-9BCA-B8AAF3FC1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7216450" y="4236637"/>
              <a:ext cx="431098" cy="82339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B6F6C2E-5176-0046-89F5-783BD9747088}"/>
                </a:ext>
              </a:extLst>
            </p:cNvPr>
            <p:cNvSpPr/>
            <p:nvPr/>
          </p:nvSpPr>
          <p:spPr>
            <a:xfrm>
              <a:off x="6940921" y="55619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2007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7AA4175-EFEF-EB49-BB36-2E2FA78A27FC}"/>
                </a:ext>
              </a:extLst>
            </p:cNvPr>
            <p:cNvCxnSpPr>
              <a:cxnSpLocks/>
            </p:cNvCxnSpPr>
            <p:nvPr/>
          </p:nvCxnSpPr>
          <p:spPr>
            <a:xfrm>
              <a:off x="7418942" y="3228696"/>
              <a:ext cx="0" cy="825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AE1C6E8-DA0B-7E45-AC7D-9CB541E4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</a:blip>
            <a:stretch>
              <a:fillRect/>
            </a:stretch>
          </p:blipFill>
          <p:spPr>
            <a:xfrm>
              <a:off x="6717148" y="5228282"/>
              <a:ext cx="1444171" cy="38924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6B7A69E-5D1F-5147-81D5-7D804D05AE1E}"/>
                </a:ext>
              </a:extLst>
            </p:cNvPr>
            <p:cNvCxnSpPr>
              <a:cxnSpLocks/>
            </p:cNvCxnSpPr>
            <p:nvPr/>
          </p:nvCxnSpPr>
          <p:spPr>
            <a:xfrm>
              <a:off x="11636644" y="3285601"/>
              <a:ext cx="0" cy="452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9350C85-C044-8848-BFF4-010039A3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10852568" y="4169776"/>
              <a:ext cx="1270078" cy="107060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C8FB580-F065-0144-80B8-06CAC18D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</a:blip>
            <a:stretch>
              <a:fillRect/>
            </a:stretch>
          </p:blipFill>
          <p:spPr>
            <a:xfrm>
              <a:off x="9833236" y="3603567"/>
              <a:ext cx="2222500" cy="571500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3F29BB-A5EA-CC45-A305-346FAA76DEDE}"/>
                </a:ext>
              </a:extLst>
            </p:cNvPr>
            <p:cNvSpPr/>
            <p:nvPr/>
          </p:nvSpPr>
          <p:spPr>
            <a:xfrm>
              <a:off x="11020343" y="53023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2016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338A8FC-A725-9E4C-9141-B3F5E3614F5B}"/>
                </a:ext>
              </a:extLst>
            </p:cNvPr>
            <p:cNvCxnSpPr>
              <a:cxnSpLocks/>
            </p:cNvCxnSpPr>
            <p:nvPr/>
          </p:nvCxnSpPr>
          <p:spPr>
            <a:xfrm>
              <a:off x="4612823" y="3340724"/>
              <a:ext cx="0" cy="746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2C84513-9565-CB44-953B-EDC51ABC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4288004" y="4159602"/>
              <a:ext cx="647700" cy="59690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7818ED2-85C4-3541-8D84-D3E0A7B80163}"/>
                </a:ext>
              </a:extLst>
            </p:cNvPr>
            <p:cNvSpPr/>
            <p:nvPr/>
          </p:nvSpPr>
          <p:spPr>
            <a:xfrm>
              <a:off x="4121745" y="4808300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656D550-C91F-7C4B-AB71-B389BE1F7EE0}"/>
                </a:ext>
              </a:extLst>
            </p:cNvPr>
            <p:cNvSpPr txBox="1"/>
            <p:nvPr/>
          </p:nvSpPr>
          <p:spPr>
            <a:xfrm>
              <a:off x="1620758" y="5939144"/>
              <a:ext cx="2284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Static Content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A120DDE-117B-4544-8A16-AA96EAE7168E}"/>
                </a:ext>
              </a:extLst>
            </p:cNvPr>
            <p:cNvSpPr txBox="1"/>
            <p:nvPr/>
          </p:nvSpPr>
          <p:spPr>
            <a:xfrm>
              <a:off x="6238448" y="5931296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Video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E037F7-72FE-D046-9F3F-EADAD6203139}"/>
                </a:ext>
              </a:extLst>
            </p:cNvPr>
            <p:cNvSpPr txBox="1"/>
            <p:nvPr/>
          </p:nvSpPr>
          <p:spPr>
            <a:xfrm>
              <a:off x="9871136" y="5547110"/>
              <a:ext cx="2380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Augmented and Virtual </a:t>
              </a:r>
              <a:b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Reality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A20CB33F-3C02-444C-9BDD-F192F1F6A6CA}"/>
                </a:ext>
              </a:extLst>
            </p:cNvPr>
            <p:cNvSpPr/>
            <p:nvPr/>
          </p:nvSpPr>
          <p:spPr>
            <a:xfrm>
              <a:off x="982603" y="4000055"/>
              <a:ext cx="9731608" cy="167251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Evolving requirements </a:t>
              </a: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FE47B19-CCC5-444B-94C0-B6738C079410}"/>
              </a:ext>
            </a:extLst>
          </p:cNvPr>
          <p:cNvSpPr/>
          <p:nvPr/>
        </p:nvSpPr>
        <p:spPr>
          <a:xfrm>
            <a:off x="1008036" y="985312"/>
            <a:ext cx="9731608" cy="16725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Increasing bandwidth in &gt; 10 Billion </a:t>
            </a:r>
            <a:r>
              <a:rPr lang="en-US" sz="3200" dirty="0" err="1">
                <a:solidFill>
                  <a:schemeClr val="bg1"/>
                </a:solidFill>
              </a:rPr>
              <a:t>WiFi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21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295CB-0C55-F64F-A252-D305C7CD3DCF}"/>
              </a:ext>
            </a:extLst>
          </p:cNvPr>
          <p:cNvGrpSpPr>
            <a:grpSpLocks noChangeAspect="1"/>
          </p:cNvGrpSpPr>
          <p:nvPr/>
        </p:nvGrpSpPr>
        <p:grpSpPr>
          <a:xfrm>
            <a:off x="1726534" y="1814185"/>
            <a:ext cx="1666873" cy="1296247"/>
            <a:chOff x="3843580" y="1632711"/>
            <a:chExt cx="4584857" cy="35654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A4AFF2-00CE-7E44-B607-9D36424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666768">
              <a:off x="4191000" y="2000250"/>
              <a:ext cx="3810000" cy="28575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4F9BA-D1B7-F843-BD09-5B43A2007912}"/>
                </a:ext>
              </a:extLst>
            </p:cNvPr>
            <p:cNvSpPr/>
            <p:nvPr/>
          </p:nvSpPr>
          <p:spPr>
            <a:xfrm>
              <a:off x="4269782" y="1632711"/>
              <a:ext cx="3970877" cy="107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10FF0A-ECEE-B848-BD80-1F78DF26F2FB}"/>
                </a:ext>
              </a:extLst>
            </p:cNvPr>
            <p:cNvSpPr/>
            <p:nvPr/>
          </p:nvSpPr>
          <p:spPr>
            <a:xfrm>
              <a:off x="3951340" y="4235757"/>
              <a:ext cx="3970877" cy="96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262538-3F33-7C45-BD58-897567B95130}"/>
                </a:ext>
              </a:extLst>
            </p:cNvPr>
            <p:cNvSpPr/>
            <p:nvPr/>
          </p:nvSpPr>
          <p:spPr>
            <a:xfrm rot="4355176">
              <a:off x="6714613" y="2804764"/>
              <a:ext cx="2630469" cy="79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E1BEDC-5B08-7640-9883-9CF2EEE55D5C}"/>
                </a:ext>
              </a:extLst>
            </p:cNvPr>
            <p:cNvSpPr/>
            <p:nvPr/>
          </p:nvSpPr>
          <p:spPr>
            <a:xfrm>
              <a:off x="3843580" y="4021066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D8B0A-868F-D546-8421-259346FE5617}"/>
                </a:ext>
              </a:extLst>
            </p:cNvPr>
            <p:cNvSpPr/>
            <p:nvPr/>
          </p:nvSpPr>
          <p:spPr>
            <a:xfrm>
              <a:off x="3893793" y="23702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9C6E3-166B-1C4F-8707-352EA5801407}"/>
                </a:ext>
              </a:extLst>
            </p:cNvPr>
            <p:cNvSpPr/>
            <p:nvPr/>
          </p:nvSpPr>
          <p:spPr>
            <a:xfrm rot="169716">
              <a:off x="6342626" y="2282558"/>
              <a:ext cx="1199587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44BD7B-3C31-3C44-A80E-ABE097D6830B}"/>
                </a:ext>
              </a:extLst>
            </p:cNvPr>
            <p:cNvSpPr/>
            <p:nvPr/>
          </p:nvSpPr>
          <p:spPr>
            <a:xfrm rot="21437049">
              <a:off x="6605811" y="4187036"/>
              <a:ext cx="1373583" cy="47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3AB4F2AB-8485-D94C-AAD4-B78E7E13D4B3}"/>
              </a:ext>
            </a:extLst>
          </p:cNvPr>
          <p:cNvSpPr/>
          <p:nvPr/>
        </p:nvSpPr>
        <p:spPr>
          <a:xfrm>
            <a:off x="139528" y="2969812"/>
            <a:ext cx="11987156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10ABDC-AA0F-B242-AE66-3E80D26556DC}"/>
              </a:ext>
            </a:extLst>
          </p:cNvPr>
          <p:cNvCxnSpPr>
            <a:cxnSpLocks/>
          </p:cNvCxnSpPr>
          <p:nvPr/>
        </p:nvCxnSpPr>
        <p:spPr>
          <a:xfrm flipH="1" flipV="1">
            <a:off x="2758048" y="2811509"/>
            <a:ext cx="4881" cy="2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38DE3-1F64-0146-BBCE-D36F63A204DC}"/>
              </a:ext>
            </a:extLst>
          </p:cNvPr>
          <p:cNvSpPr/>
          <p:nvPr/>
        </p:nvSpPr>
        <p:spPr>
          <a:xfrm>
            <a:off x="1021470" y="1437913"/>
            <a:ext cx="2400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 Legacy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19182-386D-CC44-80CF-1CF9646B9B35}"/>
              </a:ext>
            </a:extLst>
          </p:cNvPr>
          <p:cNvSpPr/>
          <p:nvPr/>
        </p:nvSpPr>
        <p:spPr>
          <a:xfrm>
            <a:off x="1621649" y="968760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1997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D4DD5A-8E00-B442-9A8E-6C24B0F9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467743" y="1410100"/>
            <a:ext cx="1405536" cy="7320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CFEA008-798B-6F49-8826-03FF9DF2C9D1}"/>
              </a:ext>
            </a:extLst>
          </p:cNvPr>
          <p:cNvSpPr/>
          <p:nvPr/>
        </p:nvSpPr>
        <p:spPr>
          <a:xfrm>
            <a:off x="3388212" y="687248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802.11-b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11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59145E-4F2A-7E42-BD72-F4B132B41155}"/>
              </a:ext>
            </a:extLst>
          </p:cNvPr>
          <p:cNvSpPr/>
          <p:nvPr/>
        </p:nvSpPr>
        <p:spPr>
          <a:xfrm>
            <a:off x="3630668" y="269017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1999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B73B55-DC36-7146-942F-9CBD48B0482C}"/>
              </a:ext>
            </a:extLst>
          </p:cNvPr>
          <p:cNvCxnSpPr>
            <a:cxnSpLocks/>
          </p:cNvCxnSpPr>
          <p:nvPr/>
        </p:nvCxnSpPr>
        <p:spPr>
          <a:xfrm flipV="1">
            <a:off x="3682894" y="2205904"/>
            <a:ext cx="0" cy="90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ED591E-167D-3242-AB53-53B058364C4E}"/>
              </a:ext>
            </a:extLst>
          </p:cNvPr>
          <p:cNvSpPr/>
          <p:nvPr/>
        </p:nvSpPr>
        <p:spPr>
          <a:xfrm>
            <a:off x="5217398" y="614149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4C83E09-7519-AA42-B43B-EDA5819F79A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035530" y="1537833"/>
            <a:ext cx="1121823" cy="90194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B72D9F-5872-F347-9857-E0728C72B4AA}"/>
              </a:ext>
            </a:extLst>
          </p:cNvPr>
          <p:cNvCxnSpPr>
            <a:cxnSpLocks/>
          </p:cNvCxnSpPr>
          <p:nvPr/>
        </p:nvCxnSpPr>
        <p:spPr>
          <a:xfrm flipV="1">
            <a:off x="5533890" y="2467245"/>
            <a:ext cx="0" cy="64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2CAA3-245B-ED4E-9FAD-FC2EF485B30D}"/>
              </a:ext>
            </a:extLst>
          </p:cNvPr>
          <p:cNvSpPr/>
          <p:nvPr/>
        </p:nvSpPr>
        <p:spPr>
          <a:xfrm>
            <a:off x="5063793" y="968760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802.11-g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54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DC13587-8E8D-AE4C-A654-3A47EAF4F5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161319" y="2445395"/>
            <a:ext cx="488151" cy="36611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125719-B188-254C-8B5A-D6D0243AA5D5}"/>
              </a:ext>
            </a:extLst>
          </p:cNvPr>
          <p:cNvCxnSpPr>
            <a:cxnSpLocks/>
          </p:cNvCxnSpPr>
          <p:nvPr/>
        </p:nvCxnSpPr>
        <p:spPr>
          <a:xfrm flipV="1">
            <a:off x="8405394" y="2855893"/>
            <a:ext cx="1" cy="25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642800A-EE3D-3F40-8A16-6C793E8040E7}"/>
              </a:ext>
            </a:extLst>
          </p:cNvPr>
          <p:cNvSpPr/>
          <p:nvPr/>
        </p:nvSpPr>
        <p:spPr>
          <a:xfrm>
            <a:off x="7658108" y="1787361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288/600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539AB4-911A-4146-A808-496288181C19}"/>
              </a:ext>
            </a:extLst>
          </p:cNvPr>
          <p:cNvSpPr/>
          <p:nvPr/>
        </p:nvSpPr>
        <p:spPr>
          <a:xfrm>
            <a:off x="7814672" y="1495943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2009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15C1851-40A3-CF46-B46D-1E94D20FF49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617039" y="1009076"/>
            <a:ext cx="1235529" cy="885462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E6E1D2-7622-6D4B-8479-BF30CEF746DA}"/>
              </a:ext>
            </a:extLst>
          </p:cNvPr>
          <p:cNvCxnSpPr>
            <a:cxnSpLocks/>
          </p:cNvCxnSpPr>
          <p:nvPr/>
        </p:nvCxnSpPr>
        <p:spPr>
          <a:xfrm flipV="1">
            <a:off x="10156746" y="1957354"/>
            <a:ext cx="0" cy="11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C7ACDCE-0448-4142-9173-A5773D76765A}"/>
              </a:ext>
            </a:extLst>
          </p:cNvPr>
          <p:cNvSpPr/>
          <p:nvPr/>
        </p:nvSpPr>
        <p:spPr>
          <a:xfrm>
            <a:off x="9373333" y="440377"/>
            <a:ext cx="1558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IEEE 802.11-ac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0.3-3 Gbps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C9E700-B89C-D74E-8AB1-DF30296E1D78}"/>
              </a:ext>
            </a:extLst>
          </p:cNvPr>
          <p:cNvSpPr/>
          <p:nvPr/>
        </p:nvSpPr>
        <p:spPr>
          <a:xfrm>
            <a:off x="9839277" y="132671"/>
            <a:ext cx="982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2013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0B9980-E648-A740-9FAC-B3EF6188CDB6}"/>
              </a:ext>
            </a:extLst>
          </p:cNvPr>
          <p:cNvGrpSpPr/>
          <p:nvPr/>
        </p:nvGrpSpPr>
        <p:grpSpPr>
          <a:xfrm>
            <a:off x="299926" y="3228696"/>
            <a:ext cx="11951883" cy="3703409"/>
            <a:chOff x="299926" y="3228696"/>
            <a:chExt cx="11951883" cy="370340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B90CF9-5557-0A48-9A02-032005715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16" y="3307737"/>
              <a:ext cx="1" cy="430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1A03B7-EC4A-5248-8768-E45467D8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395755" y="3867188"/>
              <a:ext cx="998503" cy="87369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8C92C0-80A9-F14A-9A43-790B475A9EB9}"/>
                </a:ext>
              </a:extLst>
            </p:cNvPr>
            <p:cNvSpPr/>
            <p:nvPr/>
          </p:nvSpPr>
          <p:spPr>
            <a:xfrm>
              <a:off x="299926" y="479560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1993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6EEA27-1ACA-C149-B6EB-6AD0FC68E6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1484" y="3278703"/>
              <a:ext cx="0" cy="1374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F49FE9-2932-AA42-8F0A-5239AD677EBC}"/>
                </a:ext>
              </a:extLst>
            </p:cNvPr>
            <p:cNvSpPr/>
            <p:nvPr/>
          </p:nvSpPr>
          <p:spPr>
            <a:xfrm>
              <a:off x="1390406" y="5337627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1995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F21A686-6B43-F94A-AE99-0738B77A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1282081" y="4836315"/>
              <a:ext cx="1263344" cy="3819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3058AB5-EC01-B446-AE55-ED1AD9D40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2327431" y="3889816"/>
              <a:ext cx="1968350" cy="67711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5F5C1E-528F-F541-9BF9-BD4A54B47F23}"/>
                </a:ext>
              </a:extLst>
            </p:cNvPr>
            <p:cNvCxnSpPr>
              <a:cxnSpLocks/>
            </p:cNvCxnSpPr>
            <p:nvPr/>
          </p:nvCxnSpPr>
          <p:spPr>
            <a:xfrm>
              <a:off x="3250225" y="3307737"/>
              <a:ext cx="0" cy="536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81BCC0-E66E-D342-BD16-DF01E397C6E4}"/>
                </a:ext>
              </a:extLst>
            </p:cNvPr>
            <p:cNvSpPr/>
            <p:nvPr/>
          </p:nvSpPr>
          <p:spPr>
            <a:xfrm>
              <a:off x="2767872" y="462420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1998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5E3D773-E31A-4E41-84DF-5DA0B128A5AF}"/>
                </a:ext>
              </a:extLst>
            </p:cNvPr>
            <p:cNvCxnSpPr>
              <a:cxnSpLocks/>
            </p:cNvCxnSpPr>
            <p:nvPr/>
          </p:nvCxnSpPr>
          <p:spPr>
            <a:xfrm>
              <a:off x="6508255" y="3307662"/>
              <a:ext cx="0" cy="658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8F5A37B-4CF4-5048-B1C9-45D7BCB5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5375931" y="4087098"/>
              <a:ext cx="1562844" cy="65378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269AB36-F018-0146-BF59-83CE98429F2D}"/>
                </a:ext>
              </a:extLst>
            </p:cNvPr>
            <p:cNvSpPr/>
            <p:nvPr/>
          </p:nvSpPr>
          <p:spPr>
            <a:xfrm>
              <a:off x="5848407" y="4767868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2005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170E94-FF6D-1741-9BCA-B8AAF3FC1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7216450" y="4236637"/>
              <a:ext cx="431098" cy="82339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B6F6C2E-5176-0046-89F5-783BD9747088}"/>
                </a:ext>
              </a:extLst>
            </p:cNvPr>
            <p:cNvSpPr/>
            <p:nvPr/>
          </p:nvSpPr>
          <p:spPr>
            <a:xfrm>
              <a:off x="6940921" y="55619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2007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7AA4175-EFEF-EB49-BB36-2E2FA78A27FC}"/>
                </a:ext>
              </a:extLst>
            </p:cNvPr>
            <p:cNvCxnSpPr>
              <a:cxnSpLocks/>
            </p:cNvCxnSpPr>
            <p:nvPr/>
          </p:nvCxnSpPr>
          <p:spPr>
            <a:xfrm>
              <a:off x="7418942" y="3228696"/>
              <a:ext cx="0" cy="825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AE1C6E8-DA0B-7E45-AC7D-9CB541E4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</a:blip>
            <a:stretch>
              <a:fillRect/>
            </a:stretch>
          </p:blipFill>
          <p:spPr>
            <a:xfrm>
              <a:off x="6717148" y="5228282"/>
              <a:ext cx="1444171" cy="38924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6B7A69E-5D1F-5147-81D5-7D804D05AE1E}"/>
                </a:ext>
              </a:extLst>
            </p:cNvPr>
            <p:cNvCxnSpPr>
              <a:cxnSpLocks/>
            </p:cNvCxnSpPr>
            <p:nvPr/>
          </p:nvCxnSpPr>
          <p:spPr>
            <a:xfrm>
              <a:off x="11636644" y="3285601"/>
              <a:ext cx="0" cy="452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9350C85-C044-8848-BFF4-010039A3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10852568" y="4169776"/>
              <a:ext cx="1270078" cy="107060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C8FB580-F065-0144-80B8-06CAC18D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</a:blip>
            <a:stretch>
              <a:fillRect/>
            </a:stretch>
          </p:blipFill>
          <p:spPr>
            <a:xfrm>
              <a:off x="9833236" y="3603567"/>
              <a:ext cx="2222500" cy="571500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3F29BB-A5EA-CC45-A305-346FAA76DEDE}"/>
                </a:ext>
              </a:extLst>
            </p:cNvPr>
            <p:cNvSpPr/>
            <p:nvPr/>
          </p:nvSpPr>
          <p:spPr>
            <a:xfrm>
              <a:off x="11020343" y="5302364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2016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338A8FC-A725-9E4C-9141-B3F5E3614F5B}"/>
                </a:ext>
              </a:extLst>
            </p:cNvPr>
            <p:cNvCxnSpPr>
              <a:cxnSpLocks/>
            </p:cNvCxnSpPr>
            <p:nvPr/>
          </p:nvCxnSpPr>
          <p:spPr>
            <a:xfrm>
              <a:off x="4612823" y="3340724"/>
              <a:ext cx="0" cy="746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2C84513-9565-CB44-953B-EDC51ABC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4288004" y="4159602"/>
              <a:ext cx="647700" cy="59690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7818ED2-85C4-3541-8D84-D3E0A7B80163}"/>
                </a:ext>
              </a:extLst>
            </p:cNvPr>
            <p:cNvSpPr/>
            <p:nvPr/>
          </p:nvSpPr>
          <p:spPr>
            <a:xfrm>
              <a:off x="4121745" y="4808300"/>
              <a:ext cx="982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2001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656D550-C91F-7C4B-AB71-B389BE1F7EE0}"/>
                </a:ext>
              </a:extLst>
            </p:cNvPr>
            <p:cNvSpPr txBox="1"/>
            <p:nvPr/>
          </p:nvSpPr>
          <p:spPr>
            <a:xfrm>
              <a:off x="1620758" y="5939144"/>
              <a:ext cx="2284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Static Content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A120DDE-117B-4544-8A16-AA96EAE7168E}"/>
                </a:ext>
              </a:extLst>
            </p:cNvPr>
            <p:cNvSpPr txBox="1"/>
            <p:nvPr/>
          </p:nvSpPr>
          <p:spPr>
            <a:xfrm>
              <a:off x="6238448" y="5931296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Video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E037F7-72FE-D046-9F3F-EADAD6203139}"/>
                </a:ext>
              </a:extLst>
            </p:cNvPr>
            <p:cNvSpPr txBox="1"/>
            <p:nvPr/>
          </p:nvSpPr>
          <p:spPr>
            <a:xfrm>
              <a:off x="9871136" y="5547110"/>
              <a:ext cx="2380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Augmented and Virtual </a:t>
              </a:r>
              <a:b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</a:rPr>
                <a:t>Reality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A20CB33F-3C02-444C-9BDD-F192F1F6A6CA}"/>
                </a:ext>
              </a:extLst>
            </p:cNvPr>
            <p:cNvSpPr/>
            <p:nvPr/>
          </p:nvSpPr>
          <p:spPr>
            <a:xfrm>
              <a:off x="982603" y="4000055"/>
              <a:ext cx="9731608" cy="167251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Evolving requirements </a:t>
              </a: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FE47B19-CCC5-444B-94C0-B6738C079410}"/>
              </a:ext>
            </a:extLst>
          </p:cNvPr>
          <p:cNvSpPr/>
          <p:nvPr/>
        </p:nvSpPr>
        <p:spPr>
          <a:xfrm>
            <a:off x="1008036" y="985312"/>
            <a:ext cx="9731608" cy="16725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Increasing bandwidth in &gt; 10 Billion </a:t>
            </a:r>
            <a:r>
              <a:rPr lang="en-US" sz="3200" dirty="0" err="1">
                <a:solidFill>
                  <a:schemeClr val="bg1"/>
                </a:solidFill>
              </a:rPr>
              <a:t>WiFi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8958BA-7675-7549-AF55-EED9FDE6A852}"/>
              </a:ext>
            </a:extLst>
          </p:cNvPr>
          <p:cNvSpPr/>
          <p:nvPr/>
        </p:nvSpPr>
        <p:spPr>
          <a:xfrm>
            <a:off x="2942381" y="2463510"/>
            <a:ext cx="5721351" cy="1443153"/>
          </a:xfrm>
          <a:prstGeom prst="rect">
            <a:avLst/>
          </a:prstGeom>
          <a:solidFill>
            <a:srgbClr val="FB7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Same MAC protocol</a:t>
            </a:r>
          </a:p>
        </p:txBody>
      </p:sp>
    </p:spTree>
    <p:extLst>
      <p:ext uri="{BB962C8B-B14F-4D97-AF65-F5344CB8AC3E}">
        <p14:creationId xmlns:p14="http://schemas.microsoft.com/office/powerpoint/2010/main" val="3319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DAD4C-4640-B34F-8CFF-B182B030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68" y="2814950"/>
            <a:ext cx="2928232" cy="887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9991B-D7D0-9348-80B1-411BB242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Updates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1BFE-934A-CC4F-98A0-3A413F5E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695545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Upgradable with minimal overhead through above-driver OS patches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Backward compatible and interoperable with standard </a:t>
            </a:r>
            <a:r>
              <a:rPr lang="en-US" dirty="0" err="1"/>
              <a:t>WiFi</a:t>
            </a:r>
            <a:r>
              <a:rPr lang="en-US" dirty="0"/>
              <a:t> devices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Improve on </a:t>
            </a:r>
            <a:r>
              <a:rPr lang="en-US" dirty="0" err="1"/>
              <a:t>WiFi’s</a:t>
            </a:r>
            <a:r>
              <a:rPr lang="en-US" dirty="0"/>
              <a:t> performance for certain applications and should not degrade its performance for traditional use cases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Transparent to non-augmented devices and should not harm their performance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E7D1-9F23-7F4B-A3DB-85404883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671" y="3773202"/>
            <a:ext cx="1702425" cy="113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7F42C-FE59-A540-8652-B7A6CC46E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422" y="1372786"/>
            <a:ext cx="2394922" cy="1307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95609-2471-BA49-848B-1951139CE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1" t="24812" r="7877" b="32394"/>
          <a:stretch/>
        </p:blipFill>
        <p:spPr>
          <a:xfrm>
            <a:off x="9515250" y="5510029"/>
            <a:ext cx="2410094" cy="6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991B-D7D0-9348-80B1-411BB242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Updates Don’ts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1BFE-934A-CC4F-98A0-3A413F5E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Assume edits in firmware can be easily adapted by </a:t>
            </a:r>
            <a:r>
              <a:rPr lang="en-US" i="1" dirty="0"/>
              <a:t>all </a:t>
            </a:r>
            <a:r>
              <a:rPr lang="en-US" dirty="0"/>
              <a:t>manufacturers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Require strict time synchronization with both processing and networking overhead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Operate in promiscuous mode to listen to or detect certain types of packets which leads to </a:t>
            </a:r>
          </a:p>
          <a:p>
            <a:pPr lvl="1"/>
            <a:r>
              <a:rPr lang="en-US" dirty="0"/>
              <a:t>Power overhead to keep the network card on and listening</a:t>
            </a:r>
          </a:p>
          <a:p>
            <a:pPr lvl="1"/>
            <a:r>
              <a:rPr lang="en-US" dirty="0">
                <a:effectLst/>
              </a:rPr>
              <a:t>Processing overhead t</a:t>
            </a:r>
            <a:r>
              <a:rPr lang="en-US" dirty="0"/>
              <a:t>o process all overheard packets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0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B76F-4B72-C74A-96C2-F8EEDF54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sz="4000" b="1" i="1" dirty="0"/>
              <a:t>Can we develop an effective </a:t>
            </a:r>
            <a:r>
              <a:rPr lang="en-US" sz="4000" b="1" i="1" dirty="0" err="1"/>
              <a:t>WiFi</a:t>
            </a:r>
            <a:r>
              <a:rPr lang="en-US" sz="4000" b="1" i="1" dirty="0"/>
              <a:t> augmentation with only above-driver patches?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256A1-8B56-F241-9F54-E8C81D156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B76F-4B72-C74A-96C2-F8EEDF54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sz="4000" b="1" i="1" dirty="0"/>
              <a:t>Can we develop an effective </a:t>
            </a:r>
            <a:r>
              <a:rPr lang="en-US" sz="4000" b="1" i="1" dirty="0" err="1"/>
              <a:t>WiFi</a:t>
            </a:r>
            <a:r>
              <a:rPr lang="en-US" sz="4000" b="1" i="1" dirty="0"/>
              <a:t> augmentation with only above-driver patches?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C092B-56DA-FF4E-B364-360D8A2A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Answer: soft scheduling at a coarse grain timescale</a:t>
            </a:r>
          </a:p>
        </p:txBody>
      </p:sp>
    </p:spTree>
    <p:extLst>
      <p:ext uri="{BB962C8B-B14F-4D97-AF65-F5344CB8AC3E}">
        <p14:creationId xmlns:p14="http://schemas.microsoft.com/office/powerpoint/2010/main" val="218469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17566</TotalTime>
  <Words>522</Words>
  <Application>Microsoft Macintosh PowerPoint</Application>
  <PresentationFormat>Widescreen</PresentationFormat>
  <Paragraphs>202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If You Can’t Beat Them, Augment Them</vt:lpstr>
      <vt:lpstr>PowerPoint Presentation</vt:lpstr>
      <vt:lpstr>PowerPoint Presentation</vt:lpstr>
      <vt:lpstr>PowerPoint Presentation</vt:lpstr>
      <vt:lpstr>PowerPoint Presentation</vt:lpstr>
      <vt:lpstr>WiFi Updates Dos</vt:lpstr>
      <vt:lpstr>WiFi Updates Don’ts </vt:lpstr>
      <vt:lpstr>Can we develop an effective WiFi augmentation with only above-driver patches?</vt:lpstr>
      <vt:lpstr>Can we develop an effective WiFi augmentation with only above-driver patches?</vt:lpstr>
      <vt:lpstr>Related Work</vt:lpstr>
      <vt:lpstr>Outline</vt:lpstr>
      <vt:lpstr>Augmenting WiFi with Soft Scheduling </vt:lpstr>
      <vt:lpstr>Soft Schedule Enforcement</vt:lpstr>
      <vt:lpstr>Token Recovery</vt:lpstr>
      <vt:lpstr>STPP Example</vt:lpstr>
      <vt:lpstr>STPP Example</vt:lpstr>
      <vt:lpstr>STPP Example</vt:lpstr>
      <vt:lpstr>STPP Example</vt:lpstr>
      <vt:lpstr>STPP Example</vt:lpstr>
      <vt:lpstr>STPP Example</vt:lpstr>
      <vt:lpstr>STPP Example</vt:lpstr>
      <vt:lpstr>STPP Use Case: Wireless Low Latency Links (WL4)</vt:lpstr>
      <vt:lpstr>Implementation </vt:lpstr>
      <vt:lpstr>Evaluation Setup</vt:lpstr>
      <vt:lpstr>Impact on High Priority Link</vt:lpstr>
      <vt:lpstr>Impact on Average Network Behavior</vt:lpstr>
      <vt:lpstr>Share Division</vt:lpstr>
      <vt:lpstr>Effect of Unscheduled Traffic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You Can’t Beat Them, Augment Them</dc:title>
  <dc:creator>Said Mohamed Tawfik Issa, Ahmed M</dc:creator>
  <cp:lastModifiedBy>Said Mohamed Tawfik Issa, Ahmed M</cp:lastModifiedBy>
  <cp:revision>81</cp:revision>
  <cp:lastPrinted>2018-09-03T16:00:48Z</cp:lastPrinted>
  <dcterms:created xsi:type="dcterms:W3CDTF">2018-09-03T15:59:16Z</dcterms:created>
  <dcterms:modified xsi:type="dcterms:W3CDTF">2018-10-04T14:21:40Z</dcterms:modified>
</cp:coreProperties>
</file>